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2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3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4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5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6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7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8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46" r:id="rId3"/>
    <p:sldId id="303" r:id="rId4"/>
    <p:sldId id="257" r:id="rId5"/>
    <p:sldId id="298" r:id="rId6"/>
    <p:sldId id="258" r:id="rId7"/>
    <p:sldId id="299" r:id="rId8"/>
    <p:sldId id="259" r:id="rId9"/>
    <p:sldId id="300" r:id="rId10"/>
    <p:sldId id="260" r:id="rId11"/>
    <p:sldId id="345" r:id="rId12"/>
    <p:sldId id="304" r:id="rId13"/>
    <p:sldId id="261" r:id="rId14"/>
    <p:sldId id="347" r:id="rId15"/>
    <p:sldId id="348" r:id="rId16"/>
    <p:sldId id="262" r:id="rId17"/>
    <p:sldId id="312" r:id="rId18"/>
    <p:sldId id="263" r:id="rId19"/>
    <p:sldId id="301" r:id="rId20"/>
    <p:sldId id="264" r:id="rId21"/>
    <p:sldId id="305" r:id="rId22"/>
    <p:sldId id="302" r:id="rId23"/>
    <p:sldId id="265" r:id="rId24"/>
    <p:sldId id="266" r:id="rId25"/>
    <p:sldId id="306" r:id="rId26"/>
    <p:sldId id="281" r:id="rId27"/>
    <p:sldId id="316" r:id="rId28"/>
    <p:sldId id="280" r:id="rId29"/>
    <p:sldId id="349" r:id="rId30"/>
    <p:sldId id="350" r:id="rId31"/>
    <p:sldId id="35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C" initials="DC" lastIdx="1" clrIdx="0">
    <p:extLst>
      <p:ext uri="{19B8F6BF-5375-455C-9EA6-DF929625EA0E}">
        <p15:presenceInfo xmlns:p15="http://schemas.microsoft.com/office/powerpoint/2012/main" userId="ad7f23e297eeac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91C"/>
    <a:srgbClr val="E6E6E6"/>
    <a:srgbClr val="294E73"/>
    <a:srgbClr val="96BA65"/>
    <a:srgbClr val="01BF04"/>
    <a:srgbClr val="717171"/>
    <a:srgbClr val="646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1" autoAdjust="0"/>
    <p:restoredTop sz="70848" autoAdjust="0"/>
  </p:normalViewPr>
  <p:slideViewPr>
    <p:cSldViewPr snapToGrid="0">
      <p:cViewPr varScale="1">
        <p:scale>
          <a:sx n="88" d="100"/>
          <a:sy n="88" d="100"/>
        </p:scale>
        <p:origin x="19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Overall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8C0-4EE0-BB23-6E7AEA4D64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8C0-4EE0-BB23-6E7AEA4D64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8C0-4EE0-BB23-6E7AEA4D640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7A7-4FFF-AD54-B7F18A04ED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Faculty</c:v>
                </c:pt>
                <c:pt idx="1">
                  <c:v>Staff</c:v>
                </c:pt>
                <c:pt idx="2">
                  <c:v>Leadership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1">
                  <c:v>27</c:v>
                </c:pt>
                <c:pt idx="2">
                  <c:v>17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C0-4EE0-BB23-6E7AEA4D640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fee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Multi-college</c:v>
                </c:pt>
                <c:pt idx="2">
                  <c:v>Engineering</c:v>
                </c:pt>
                <c:pt idx="3">
                  <c:v>Business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13</c:v>
                </c:pt>
                <c:pt idx="2">
                  <c:v>11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2-47A9-80E7-FE09B1609D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&lt;$5,000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Multi-college</c:v>
                </c:pt>
                <c:pt idx="2">
                  <c:v>Engineering</c:v>
                </c:pt>
                <c:pt idx="3">
                  <c:v>Business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52-47A9-80E7-FE09B1609D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Yes, $5,001 - $10,000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Multi-college</c:v>
                </c:pt>
                <c:pt idx="2">
                  <c:v>Engineering</c:v>
                </c:pt>
                <c:pt idx="3">
                  <c:v>Business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1">
                  <c:v>2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52-47A9-80E7-FE09B1609D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Yes, $10,001 - $20,000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Multi-college</c:v>
                </c:pt>
                <c:pt idx="2">
                  <c:v>Engineering</c:v>
                </c:pt>
                <c:pt idx="3">
                  <c:v>Business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1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4C-4398-92B9-66A7CDD7A83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Yes, &gt;$20,000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Multi-college</c:v>
                </c:pt>
                <c:pt idx="2">
                  <c:v>Engineering</c:v>
                </c:pt>
                <c:pt idx="3">
                  <c:v>Business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4C-4398-92B9-66A7CDD7A83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100"/>
        <c:axId val="751905736"/>
        <c:axId val="751910984"/>
      </c:barChart>
      <c:catAx>
        <c:axId val="751905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910984"/>
        <c:crosses val="autoZero"/>
        <c:auto val="1"/>
        <c:lblAlgn val="ctr"/>
        <c:lblOffset val="100"/>
        <c:noMultiLvlLbl val="0"/>
      </c:catAx>
      <c:valAx>
        <c:axId val="751910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905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294E73"/>
                </a:solidFill>
              </a:rPr>
              <a:t>Any Fee, Over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Business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0.33</c:v>
                </c:pt>
                <c:pt idx="1">
                  <c:v>0.37</c:v>
                </c:pt>
                <c:pt idx="2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19-4095-A0B8-67C7BA51EC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Engineering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0.5</c:v>
                </c:pt>
                <c:pt idx="1">
                  <c:v>0.62</c:v>
                </c:pt>
                <c:pt idx="2">
                  <c:v>0.45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19-4095-A0B8-67C7BA51E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7926000"/>
        <c:axId val="1557920176"/>
      </c:lineChart>
      <c:catAx>
        <c:axId val="155792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920176"/>
        <c:crosses val="autoZero"/>
        <c:auto val="1"/>
        <c:lblAlgn val="ctr"/>
        <c:lblOffset val="100"/>
        <c:noMultiLvlLbl val="0"/>
      </c:catAx>
      <c:valAx>
        <c:axId val="155792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92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 Disciplines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Multi-disciplinary Projects in Engineering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859-407D-8A60-F4DFCEA2CE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859-407D-8A60-F4DFCEA2CE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859-407D-8A60-F4DFCEA2CE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Yes, within the college</c:v>
                </c:pt>
                <c:pt idx="1">
                  <c:v>Yes, across colleges</c:v>
                </c:pt>
                <c:pt idx="2">
                  <c:v>No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</c:v>
                </c:pt>
                <c:pt idx="1">
                  <c:v>21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59-407D-8A60-F4DFCEA2CE1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Business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Multi-disciplinary Projects in Business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F2-4E65-B6B3-1ADA4E485D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F2-4E65-B6B3-1ADA4E485D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F2-4E65-B6B3-1ADA4E485D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Yes, within the college</c:v>
                </c:pt>
                <c:pt idx="1">
                  <c:v>Yes, across colleges</c:v>
                </c:pt>
                <c:pt idx="2">
                  <c:v>No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27</c:v>
                </c:pt>
                <c:pt idx="1">
                  <c:v>6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F2-4E65-B6B3-1ADA4E485D2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Engineering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Multi-disciplinary Projects in Engineering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93C-423F-B197-527F5CFE08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93C-423F-B197-527F5CFE087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93C-423F-B197-527F5CFE08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Yes, within the college</c:v>
                </c:pt>
                <c:pt idx="1">
                  <c:v>Yes, across colleges</c:v>
                </c:pt>
                <c:pt idx="2">
                  <c:v>No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67-480B-911B-84DDDBB2D7F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Multi-disciplinary Projects in Engineering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932-48C6-83D3-79D0874B5C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932-48C6-83D3-79D0874B5C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 or skipped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32-48C6-83D3-79D0874B5CF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93791233217878"/>
          <c:y val="4.642333839467478E-2"/>
          <c:w val="0.89806208766782125"/>
          <c:h val="0.89207250415921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0.28000000000000003</c:v>
                </c:pt>
                <c:pt idx="1">
                  <c:v>0.41</c:v>
                </c:pt>
                <c:pt idx="2">
                  <c:v>0.39</c:v>
                </c:pt>
                <c:pt idx="3">
                  <c:v>0.48</c:v>
                </c:pt>
                <c:pt idx="4">
                  <c:v>0.54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5B-4B84-8B95-5C6ABE865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7926000"/>
        <c:axId val="1557920176"/>
      </c:lineChart>
      <c:catAx>
        <c:axId val="155792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920176"/>
        <c:crosses val="autoZero"/>
        <c:auto val="1"/>
        <c:lblAlgn val="ctr"/>
        <c:lblOffset val="100"/>
        <c:noMultiLvlLbl val="0"/>
      </c:catAx>
      <c:valAx>
        <c:axId val="155792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92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All Disciplines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470-4BE5-9C22-07FB95B7D2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470-4BE5-9C22-07FB95B7D2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470-4BE5-9C22-07FB95B7D2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B99-4517-9C97-C3A37039D36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B99-4517-9C97-C3A37039D36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B99-4517-9C97-C3A37039D3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1 - 10</c:v>
                </c:pt>
                <c:pt idx="1">
                  <c:v>11 - 20</c:v>
                </c:pt>
                <c:pt idx="2">
                  <c:v>21 - 35</c:v>
                </c:pt>
                <c:pt idx="3">
                  <c:v>36 - 50</c:v>
                </c:pt>
                <c:pt idx="4">
                  <c:v>51 - 100</c:v>
                </c:pt>
                <c:pt idx="5">
                  <c:v>101+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21</c:v>
                </c:pt>
                <c:pt idx="1">
                  <c:v>7</c:v>
                </c:pt>
                <c:pt idx="2">
                  <c:v>17</c:v>
                </c:pt>
                <c:pt idx="3">
                  <c:v>13</c:v>
                </c:pt>
                <c:pt idx="4">
                  <c:v>18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70-4BE5-9C22-07FB95B7D23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1 - 10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Multi-college</c:v>
                </c:pt>
                <c:pt idx="2">
                  <c:v>Engineering</c:v>
                </c:pt>
                <c:pt idx="3">
                  <c:v>Business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2-47A9-80E7-FE09B1609D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11 - 20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Multi-college</c:v>
                </c:pt>
                <c:pt idx="2">
                  <c:v>Engineering</c:v>
                </c:pt>
                <c:pt idx="3">
                  <c:v>Business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52-47A9-80E7-FE09B1609D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21 - 35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Multi-college</c:v>
                </c:pt>
                <c:pt idx="2">
                  <c:v>Engineering</c:v>
                </c:pt>
                <c:pt idx="3">
                  <c:v>Business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52-47A9-80E7-FE09B1609D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36 - 50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Multi-college</c:v>
                </c:pt>
                <c:pt idx="2">
                  <c:v>Engineering</c:v>
                </c:pt>
                <c:pt idx="3">
                  <c:v>Business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1">
                  <c:v>3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F-45D1-8D45-4957BD5DF61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51 - 100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Multi-college</c:v>
                </c:pt>
                <c:pt idx="2">
                  <c:v>Engineering</c:v>
                </c:pt>
                <c:pt idx="3">
                  <c:v>Business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5F-45D1-8D45-4957BD5DF61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101+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Multi-college</c:v>
                </c:pt>
                <c:pt idx="2">
                  <c:v>Engineering</c:v>
                </c:pt>
                <c:pt idx="3">
                  <c:v>Business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1">
                  <c:v>1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5F-45D1-8D45-4957BD5DF6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751905736"/>
        <c:axId val="751910984"/>
      </c:barChart>
      <c:catAx>
        <c:axId val="751905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910984"/>
        <c:crosses val="autoZero"/>
        <c:auto val="1"/>
        <c:lblAlgn val="ctr"/>
        <c:lblOffset val="100"/>
        <c:noMultiLvlLbl val="0"/>
      </c:catAx>
      <c:valAx>
        <c:axId val="7519109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51905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Overall (including “Other”)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7E-47C7-8BF7-92717E339A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7E-47C7-8BF7-92717E339A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7E-47C7-8BF7-92717E339AC8}"/>
              </c:ext>
            </c:extLst>
          </c:dPt>
          <c:cat>
            <c:strRef>
              <c:f>Sheet1!$A$2:$A$4</c:f>
              <c:strCache>
                <c:ptCount val="3"/>
                <c:pt idx="0">
                  <c:v>Yes as a standard procedure</c:v>
                </c:pt>
                <c:pt idx="1">
                  <c:v>Yes if the client insists</c:v>
                </c:pt>
                <c:pt idx="2">
                  <c:v>No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</c:v>
                </c:pt>
                <c:pt idx="1">
                  <c:v>35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7E-47C7-8BF7-92717E339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1717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D1C-4D1A-AF8D-71784FAE2539}"/>
              </c:ext>
            </c:extLst>
          </c:dPt>
          <c:dPt>
            <c:idx val="1"/>
            <c:invertIfNegative val="0"/>
            <c:bubble3D val="0"/>
            <c:spPr>
              <a:solidFill>
                <a:srgbClr val="EB891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1C-4D1A-AF8D-71784FAE2539}"/>
              </c:ext>
            </c:extLst>
          </c:dPt>
          <c:dPt>
            <c:idx val="2"/>
            <c:invertIfNegative val="0"/>
            <c:bubble3D val="0"/>
            <c:spPr>
              <a:solidFill>
                <a:srgbClr val="96BA6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D1C-4D1A-AF8D-71784FAE25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Multi-college</c:v>
                </c:pt>
                <c:pt idx="2">
                  <c:v>Engineering</c:v>
                </c:pt>
                <c:pt idx="3">
                  <c:v>Business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19</c:v>
                </c:pt>
                <c:pt idx="2">
                  <c:v>20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2-47A9-80E7-FE09B1609DF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51905736"/>
        <c:axId val="751910984"/>
      </c:barChart>
      <c:catAx>
        <c:axId val="751905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910984"/>
        <c:crosses val="autoZero"/>
        <c:auto val="1"/>
        <c:lblAlgn val="ctr"/>
        <c:lblOffset val="100"/>
        <c:noMultiLvlLbl val="0"/>
      </c:catAx>
      <c:valAx>
        <c:axId val="751910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905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Engineering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Engineering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70-43F0-93FE-5D89B0331D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70-43F0-93FE-5D89B0331D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70-43F0-93FE-5D89B0331D96}"/>
              </c:ext>
            </c:extLst>
          </c:dPt>
          <c:cat>
            <c:strRef>
              <c:f>Sheet1!$A$2:$A$4</c:f>
              <c:strCache>
                <c:ptCount val="3"/>
                <c:pt idx="0">
                  <c:v>Yes as a standard procedure</c:v>
                </c:pt>
                <c:pt idx="1">
                  <c:v>Yes if the client insists</c:v>
                </c:pt>
                <c:pt idx="2">
                  <c:v>No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22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67-480B-911B-84DDDBB2D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Business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Business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F2-4E65-B6B3-1ADA4E485D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F2-4E65-B6B3-1ADA4E485D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F2-4E65-B6B3-1ADA4E485D29}"/>
              </c:ext>
            </c:extLst>
          </c:dPt>
          <c:cat>
            <c:strRef>
              <c:f>Sheet1!$A$2:$A$4</c:f>
              <c:strCache>
                <c:ptCount val="3"/>
                <c:pt idx="0">
                  <c:v>Yes as a standard procedure</c:v>
                </c:pt>
                <c:pt idx="1">
                  <c:v>Yes if the client insists</c:v>
                </c:pt>
                <c:pt idx="2">
                  <c:v>No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</c:v>
                </c:pt>
                <c:pt idx="1">
                  <c:v>18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F2-4E65-B6B3-1ADA4E485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Multi-college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Multidisciplinary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DB-48F4-85E8-71AD0D71BF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DB-48F4-85E8-71AD0D71BF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DB-48F4-85E8-71AD0D71BF30}"/>
              </c:ext>
            </c:extLst>
          </c:dPt>
          <c:cat>
            <c:strRef>
              <c:f>Sheet1!$A$2:$A$4</c:f>
              <c:strCache>
                <c:ptCount val="3"/>
                <c:pt idx="0">
                  <c:v>Yes as a standard procedure</c:v>
                </c:pt>
                <c:pt idx="1">
                  <c:v>Yes if the client insists</c:v>
                </c:pt>
                <c:pt idx="2">
                  <c:v>No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DB-48F4-85E8-71AD0D71B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All Disciplines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517-4FA0-B797-863C2405BD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517-4FA0-B797-863C2405BD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517-4FA0-B797-863C2405BD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517-4FA0-B797-863C2405BD2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517-4FA0-B797-863C2405BD2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517-4FA0-B797-863C2405BD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Strongly agree</c:v>
                </c:pt>
                <c:pt idx="1">
                  <c:v>Somewhat agree</c:v>
                </c:pt>
                <c:pt idx="2">
                  <c:v>Neutral</c:v>
                </c:pt>
                <c:pt idx="3">
                  <c:v>Somewhat disagree</c:v>
                </c:pt>
                <c:pt idx="4">
                  <c:v>Strongly disagree</c:v>
                </c:pt>
                <c:pt idx="5">
                  <c:v>N/A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57</c:v>
                </c:pt>
                <c:pt idx="1">
                  <c:v>21</c:v>
                </c:pt>
                <c:pt idx="2">
                  <c:v>5</c:v>
                </c:pt>
                <c:pt idx="3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517-4FA0-B797-863C2405BD2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0" vert="horz" anchor="ctr" anchorCtr="1"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Engineering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Engineering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70-43F0-93FE-5D89B0331D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70-43F0-93FE-5D89B0331D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70-43F0-93FE-5D89B0331D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10-4D57-81C6-8065B7E7118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E10-4D57-81C6-8065B7E7118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E10-4D57-81C6-8065B7E7118E}"/>
              </c:ext>
            </c:extLst>
          </c:dPt>
          <c:cat>
            <c:strRef>
              <c:f>Sheet1!$A$2:$A$7</c:f>
              <c:strCache>
                <c:ptCount val="6"/>
                <c:pt idx="0">
                  <c:v>Strongly agree</c:v>
                </c:pt>
                <c:pt idx="1">
                  <c:v>Somewhat agree</c:v>
                </c:pt>
                <c:pt idx="2">
                  <c:v>Neutral</c:v>
                </c:pt>
                <c:pt idx="3">
                  <c:v>Somewhat disagree</c:v>
                </c:pt>
                <c:pt idx="4">
                  <c:v>Strongly disagree</c:v>
                </c:pt>
                <c:pt idx="5">
                  <c:v>N/A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67-480B-911B-84DDDBB2D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Business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Business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F2-4E65-B6B3-1ADA4E485D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F2-4E65-B6B3-1ADA4E485D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F2-4E65-B6B3-1ADA4E485D2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5B-48AA-A5AF-D66C0ABC08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B5B-48AA-A5AF-D66C0ABC08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B5B-48AA-A5AF-D66C0ABC08F0}"/>
              </c:ext>
            </c:extLst>
          </c:dPt>
          <c:cat>
            <c:strRef>
              <c:f>Sheet1!$A$2:$A$7</c:f>
              <c:strCache>
                <c:ptCount val="6"/>
                <c:pt idx="0">
                  <c:v>Strongly agree</c:v>
                </c:pt>
                <c:pt idx="1">
                  <c:v>Somewhat agree</c:v>
                </c:pt>
                <c:pt idx="2">
                  <c:v>Neutral</c:v>
                </c:pt>
                <c:pt idx="3">
                  <c:v>Somewhat disagree</c:v>
                </c:pt>
                <c:pt idx="4">
                  <c:v>Strongly disagree</c:v>
                </c:pt>
                <c:pt idx="5">
                  <c:v>N/A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32</c:v>
                </c:pt>
                <c:pt idx="1">
                  <c:v>13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F2-4E65-B6B3-1ADA4E485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Multi-college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Multidisciplinary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DB-48F4-85E8-71AD0D71BF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6DB-48F4-85E8-71AD0D71BF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6DB-48F4-85E8-71AD0D71BF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583-4836-904F-0688CBD04AC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583-4836-904F-0688CBD04AC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583-4836-904F-0688CBD04AC0}"/>
              </c:ext>
            </c:extLst>
          </c:dPt>
          <c:cat>
            <c:strRef>
              <c:f>Sheet1!$A$2:$A$7</c:f>
              <c:strCache>
                <c:ptCount val="6"/>
                <c:pt idx="0">
                  <c:v>Strongly agree</c:v>
                </c:pt>
                <c:pt idx="1">
                  <c:v>Somewhat agree</c:v>
                </c:pt>
                <c:pt idx="2">
                  <c:v>Neutral</c:v>
                </c:pt>
                <c:pt idx="3">
                  <c:v>Somewhat disagree</c:v>
                </c:pt>
                <c:pt idx="4">
                  <c:v>Strongly disagree</c:v>
                </c:pt>
                <c:pt idx="5">
                  <c:v>N/A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DB-48F4-85E8-71AD0D71BF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294E73"/>
                </a:solidFill>
              </a:rPr>
              <a:t>In general, you believe industry projects in the classroom are growing in importance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Business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Somewhat Agree</c:v>
                </c:pt>
                <c:pt idx="2">
                  <c:v>Neutral</c:v>
                </c:pt>
                <c:pt idx="3">
                  <c:v>Somewhat 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58-470D-8AA8-8C721ED39F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Engineering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Somewhat Agree</c:v>
                </c:pt>
                <c:pt idx="2">
                  <c:v>Neutral</c:v>
                </c:pt>
                <c:pt idx="3">
                  <c:v>Somewhat 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</c:v>
                </c:pt>
                <c:pt idx="1">
                  <c:v>6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58-470D-8AA8-8C721ED39F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Multidisciplinary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Somewhat Agree</c:v>
                </c:pt>
                <c:pt idx="2">
                  <c:v>Neutral</c:v>
                </c:pt>
                <c:pt idx="3">
                  <c:v>Somewhat 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58-470D-8AA8-8C721ED39FB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Strongly Agree</c:v>
                </c:pt>
                <c:pt idx="1">
                  <c:v>Somewhat Agree</c:v>
                </c:pt>
                <c:pt idx="2">
                  <c:v>Neutral</c:v>
                </c:pt>
                <c:pt idx="3">
                  <c:v>Somewhat Disagree</c:v>
                </c:pt>
                <c:pt idx="4">
                  <c:v>Strongly Disagree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72-4BA1-954F-7EC4F82EB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3773528"/>
        <c:axId val="863769920"/>
      </c:barChart>
      <c:catAx>
        <c:axId val="86377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769920"/>
        <c:crosses val="autoZero"/>
        <c:auto val="1"/>
        <c:lblAlgn val="ctr"/>
        <c:lblOffset val="100"/>
        <c:noMultiLvlLbl val="0"/>
      </c:catAx>
      <c:valAx>
        <c:axId val="86376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3773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All Disciplines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6FF-4B8E-A6DB-59DB24AB8E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6FF-4B8E-A6DB-59DB24AB8E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6FF-4B8E-A6DB-59DB24AB8E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Yes, thoroughly</c:v>
                </c:pt>
                <c:pt idx="1">
                  <c:v>Yes, sporadically or partially</c:v>
                </c:pt>
                <c:pt idx="2">
                  <c:v>No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48</c:v>
                </c:pt>
                <c:pt idx="1">
                  <c:v>28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6FF-4B8E-A6DB-59DB24AB8E1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thoroughly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Multidisciplinary</c:v>
                </c:pt>
                <c:pt idx="2">
                  <c:v>Engineering</c:v>
                </c:pt>
                <c:pt idx="3">
                  <c:v>Business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12</c:v>
                </c:pt>
                <c:pt idx="2">
                  <c:v>11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2-47A9-80E7-FE09B1609D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sporadically or partially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Multidisciplinary</c:v>
                </c:pt>
                <c:pt idx="2">
                  <c:v>Engineering</c:v>
                </c:pt>
                <c:pt idx="3">
                  <c:v>Business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52-47A9-80E7-FE09B1609D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Multidisciplinary</c:v>
                </c:pt>
                <c:pt idx="2">
                  <c:v>Engineering</c:v>
                </c:pt>
                <c:pt idx="3">
                  <c:v>Business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52-47A9-80E7-FE09B1609DF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51905736"/>
        <c:axId val="751910984"/>
      </c:barChart>
      <c:catAx>
        <c:axId val="751905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910984"/>
        <c:crosses val="autoZero"/>
        <c:auto val="1"/>
        <c:lblAlgn val="ctr"/>
        <c:lblOffset val="100"/>
        <c:noMultiLvlLbl val="0"/>
      </c:catAx>
      <c:valAx>
        <c:axId val="751910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905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All Disciplines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DEC-4458-8998-759144DE10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DEC-4458-8998-759144DE10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DEC-4458-8998-759144DE10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188-4E8F-A57C-26960F5E76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Yes, for all projects</c:v>
                </c:pt>
                <c:pt idx="1">
                  <c:v>Yes, for some projects</c:v>
                </c:pt>
                <c:pt idx="2">
                  <c:v>No, our projects are internal</c:v>
                </c:pt>
                <c:pt idx="3">
                  <c:v>No, we do not use projects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</c:v>
                </c:pt>
                <c:pt idx="1">
                  <c:v>54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EC-4458-8998-759144DE102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All Disciplines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6FF-4B8E-A6DB-59DB24AB8E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6FF-4B8E-A6DB-59DB24AB8E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6FF-4B8E-A6DB-59DB24AB8E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Yes, thoroughly</c:v>
                </c:pt>
                <c:pt idx="1">
                  <c:v>Yes, sporadically or partially</c:v>
                </c:pt>
                <c:pt idx="2">
                  <c:v>No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41</c:v>
                </c:pt>
                <c:pt idx="1">
                  <c:v>37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6FF-4B8E-A6DB-59DB24AB8E1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thoroughly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Multidisciplinary</c:v>
                </c:pt>
                <c:pt idx="2">
                  <c:v>Engineering</c:v>
                </c:pt>
                <c:pt idx="3">
                  <c:v>Business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11</c:v>
                </c:pt>
                <c:pt idx="2">
                  <c:v>9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81-4B5B-A665-FEF8A4EFC2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sporadically or partially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Multidisciplinary</c:v>
                </c:pt>
                <c:pt idx="2">
                  <c:v>Engineering</c:v>
                </c:pt>
                <c:pt idx="3">
                  <c:v>Business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81-4B5B-A665-FEF8A4EFC2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Multidisciplinary</c:v>
                </c:pt>
                <c:pt idx="2">
                  <c:v>Engineering</c:v>
                </c:pt>
                <c:pt idx="3">
                  <c:v>Business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1">
                  <c:v>1</c:v>
                </c:pt>
                <c:pt idx="2">
                  <c:v>1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81-4B5B-A665-FEF8A4EFC28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51905736"/>
        <c:axId val="751910984"/>
      </c:barChart>
      <c:catAx>
        <c:axId val="751905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910984"/>
        <c:crosses val="autoZero"/>
        <c:auto val="1"/>
        <c:lblAlgn val="ctr"/>
        <c:lblOffset val="100"/>
        <c:noMultiLvlLbl val="0"/>
      </c:catAx>
      <c:valAx>
        <c:axId val="751910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905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Yes, for all projects</c:v>
                </c:pt>
                <c:pt idx="1">
                  <c:v>Yes, for some projects</c:v>
                </c:pt>
                <c:pt idx="2">
                  <c:v>No, our projects are internal</c:v>
                </c:pt>
                <c:pt idx="3">
                  <c:v>No, we do not use projects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</c:v>
                </c:pt>
                <c:pt idx="1">
                  <c:v>56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2BF-4945-933C-8594834B2B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Yes, for all projects</c:v>
                </c:pt>
                <c:pt idx="1">
                  <c:v>Yes, for some projects</c:v>
                </c:pt>
                <c:pt idx="2">
                  <c:v>No, our projects are internal</c:v>
                </c:pt>
                <c:pt idx="3">
                  <c:v>No, we do not use projects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26</c:v>
                </c:pt>
                <c:pt idx="1">
                  <c:v>64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BF-4945-933C-8594834B2B7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Yes, for all projects</c:v>
                </c:pt>
                <c:pt idx="1">
                  <c:v>Yes, for some projects</c:v>
                </c:pt>
                <c:pt idx="2">
                  <c:v>No, our projects are internal</c:v>
                </c:pt>
                <c:pt idx="3">
                  <c:v>No, we do not use projects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41</c:v>
                </c:pt>
                <c:pt idx="1">
                  <c:v>54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BF-4945-933C-8594834B2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8429023"/>
        <c:axId val="1348431423"/>
      </c:lineChart>
      <c:catAx>
        <c:axId val="1348429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8431423"/>
        <c:crosses val="autoZero"/>
        <c:auto val="1"/>
        <c:lblAlgn val="ctr"/>
        <c:lblOffset val="100"/>
        <c:noMultiLvlLbl val="0"/>
      </c:catAx>
      <c:valAx>
        <c:axId val="1348431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8429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Yes, for all projects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Multi-college</c:v>
                </c:pt>
                <c:pt idx="2">
                  <c:v>Engineering</c:v>
                </c:pt>
                <c:pt idx="3">
                  <c:v>Business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6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2-47A9-80E7-FE09B1609D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Yes, for some projects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Multi-college</c:v>
                </c:pt>
                <c:pt idx="2">
                  <c:v>Engineering</c:v>
                </c:pt>
                <c:pt idx="3">
                  <c:v>Business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9</c:v>
                </c:pt>
                <c:pt idx="2">
                  <c:v>14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52-47A9-80E7-FE09B1609D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No, our projects are internal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Multi-college</c:v>
                </c:pt>
                <c:pt idx="2">
                  <c:v>Engineering</c:v>
                </c:pt>
                <c:pt idx="3">
                  <c:v>Business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1">
                  <c:v>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52-47A9-80E7-FE09B1609D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No, we do not use projects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Multi-college</c:v>
                </c:pt>
                <c:pt idx="2">
                  <c:v>Engineering</c:v>
                </c:pt>
                <c:pt idx="3">
                  <c:v>Business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52-47A9-80E7-FE09B1609DF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100"/>
        <c:axId val="751905736"/>
        <c:axId val="751910984"/>
      </c:barChart>
      <c:catAx>
        <c:axId val="751905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910984"/>
        <c:crosses val="autoZero"/>
        <c:auto val="1"/>
        <c:lblAlgn val="ctr"/>
        <c:lblOffset val="100"/>
        <c:noMultiLvlLbl val="0"/>
      </c:catAx>
      <c:valAx>
        <c:axId val="751910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905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All Disciplines,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E0E-4CF6-9E09-BC264607F3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E0E-4CF6-9E09-BC264607F3A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E0E-4CF6-9E09-BC264607F3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No, elective or co-corruicular only</c:v>
                </c:pt>
                <c:pt idx="2">
                  <c:v>No PBL Programs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41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0E-4CF6-9E09-BC264607F3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93791233217878"/>
          <c:y val="4.642333839467478E-2"/>
          <c:w val="0.89806208766782125"/>
          <c:h val="0.89207250415921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0.49</c:v>
                </c:pt>
                <c:pt idx="1">
                  <c:v>0.42</c:v>
                </c:pt>
                <c:pt idx="2">
                  <c:v>0.47</c:v>
                </c:pt>
                <c:pt idx="3">
                  <c:v>0.61</c:v>
                </c:pt>
                <c:pt idx="4" formatCode="General">
                  <c:v>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5B-4B84-8B95-5C6ABE865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7926000"/>
        <c:axId val="1557920176"/>
      </c:lineChart>
      <c:catAx>
        <c:axId val="155792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920176"/>
        <c:crosses val="autoZero"/>
        <c:auto val="1"/>
        <c:lblAlgn val="ctr"/>
        <c:lblOffset val="100"/>
        <c:noMultiLvlLbl val="0"/>
      </c:catAx>
      <c:valAx>
        <c:axId val="155792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92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Multi-college</c:v>
                </c:pt>
                <c:pt idx="2">
                  <c:v>Engineering</c:v>
                </c:pt>
                <c:pt idx="3">
                  <c:v>Business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15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2-47A9-80E7-FE09B1609D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No, elective or co-curricular only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Multi-college</c:v>
                </c:pt>
                <c:pt idx="2">
                  <c:v>Engineering</c:v>
                </c:pt>
                <c:pt idx="3">
                  <c:v>Business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9</c:v>
                </c:pt>
                <c:pt idx="2">
                  <c:v>4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52-47A9-80E7-FE09B1609D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PBL programs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Other</c:v>
                </c:pt>
                <c:pt idx="1">
                  <c:v>Multi-college</c:v>
                </c:pt>
                <c:pt idx="2">
                  <c:v>Engineering</c:v>
                </c:pt>
                <c:pt idx="3">
                  <c:v>Business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52-47A9-80E7-FE09B1609DF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51905736"/>
        <c:axId val="751910984"/>
      </c:barChart>
      <c:catAx>
        <c:axId val="751905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910984"/>
        <c:crosses val="autoZero"/>
        <c:auto val="1"/>
        <c:lblAlgn val="ctr"/>
        <c:lblOffset val="100"/>
        <c:noMultiLvlLbl val="0"/>
      </c:catAx>
      <c:valAx>
        <c:axId val="751910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905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All Disciplines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BCE-404F-BFAA-BA9F9DFE76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BCE-404F-BFAA-BA9F9DFE76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BCE-404F-BFAA-BA9F9DFE76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076-48C1-A347-19272324A82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076-48C1-A347-19272324A8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No fee</c:v>
                </c:pt>
                <c:pt idx="1">
                  <c:v>Yes, &lt;$5,000</c:v>
                </c:pt>
                <c:pt idx="2">
                  <c:v>Yes, $5,001 - $10,000</c:v>
                </c:pt>
                <c:pt idx="3">
                  <c:v>Yes, $10,001 - $20,000</c:v>
                </c:pt>
                <c:pt idx="4">
                  <c:v>Yes, &gt;$20,000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75</c:v>
                </c:pt>
                <c:pt idx="1">
                  <c:v>4</c:v>
                </c:pt>
                <c:pt idx="2">
                  <c:v>10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CE-404F-BFAA-BA9F9DFE762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0.90201</cdr:x>
      <cdr:y>0.18663</cdr:y>
    </cdr:from>
    <cdr:to>
      <cdr:x>1</cdr:x>
      <cdr:y>0.30053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2D69CCE-0ACA-9182-869B-40A5CD26DE2A}"/>
            </a:ext>
          </a:extLst>
        </cdr:cNvPr>
        <cdr:cNvSpPr txBox="1"/>
      </cdr:nvSpPr>
      <cdr:spPr>
        <a:xfrm xmlns:a="http://schemas.openxmlformats.org/drawingml/2006/main">
          <a:off x="7594342" y="857392"/>
          <a:ext cx="771993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1FEE8-DDAB-4A80-9977-2B1CC585831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B9C5B-9ED8-4422-9032-D094BC2B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Housekeeping: use Q&amp;A for questions as we go</a:t>
            </a:r>
          </a:p>
          <a:p>
            <a:r>
              <a:rPr lang="en-US" dirty="0"/>
              <a:t>We’ll send out the recording and slides for this session and an invite to complete the 2024 benchmark survey which just opened. </a:t>
            </a:r>
          </a:p>
          <a:p>
            <a:r>
              <a:rPr lang="en-US" dirty="0"/>
              <a:t>Please take a moment to do that so we can keep this tremendous data set going!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99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33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0B9C5B-9ED8-4422-9032-D094BC2B0D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53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02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16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46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6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48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75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88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36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52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01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57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62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57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845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685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127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404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469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37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083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baseline="0" dirty="0">
              <a:solidFill>
                <a:srgbClr val="323D48"/>
              </a:solidFill>
              <a:latin typeface="Liberation Sans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526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5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61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91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85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61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2000" b="0" cap="none" spc="0" dirty="0">
              <a:ln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71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B9C5B-9ED8-4422-9032-D094BC2B0D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8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55841-79E2-4309-B585-6C0B33D1E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58DAC-711B-4BB0-BEAD-09F16864C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18AAE-C6A8-4F62-879A-E864C3A3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C577-E723-46DF-AEB9-984E513AD7A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7F1D5-C2D3-465C-A500-C8D43BBB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CAB6A-79FA-4089-BDA0-C4E85AEC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871E-B97E-49AB-841D-6E902A987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E497A-4C01-42AB-A355-E02B62BB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EF077-8FF7-41E9-A227-5B426C4F7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16A35-6CD2-4C23-B5FB-A60FBA500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C577-E723-46DF-AEB9-984E513AD7A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A0FEA-CD76-433E-B72B-95BB6D3C7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1FB73-B7FB-462B-A889-6730F5505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871E-B97E-49AB-841D-6E902A987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7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5BA9DA-9A86-4B2E-94C6-D49AA4062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4C5C0-79B4-4F69-BEED-A0E720BF2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377E7-AF86-4764-8B05-C68BF3F17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C577-E723-46DF-AEB9-984E513AD7A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8E39F-B9C4-4253-A295-84DEA9536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80C-7FFE-40FB-9406-F0F406FF3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871E-B97E-49AB-841D-6E902A987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9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C26BE-1CC9-4B36-8D6E-D5881A384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E515B-D9BD-45CE-88A3-74A32D258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CB52D-EB11-496C-92E2-72BFF09BD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C577-E723-46DF-AEB9-984E513AD7A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30D31-84EA-4633-96B2-E2EB8F8D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A63A9-ED2B-4B90-A13E-6D88DDEA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871E-B97E-49AB-841D-6E902A987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0557A-2824-4813-974E-AFA2D1E4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8E4A2-0C0F-4F44-8141-F818C7308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7370C-C01A-4574-979E-8E2624005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C577-E723-46DF-AEB9-984E513AD7A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D669A-A9B1-42B4-9708-5C0791F25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8FCF3-6CAE-4350-9623-363C03EC0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871E-B97E-49AB-841D-6E902A987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9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2CC8-E05D-4206-9D75-643DC43F5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00CA2-6E47-4161-BF95-B9D9F1FE5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0BF16-F488-4C32-9F33-BB3BA11CD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C6F7F-772D-46EA-931C-8AE40581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C577-E723-46DF-AEB9-984E513AD7A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898B6-52A0-43AD-9B1B-F3921F3E6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99232-16F2-495C-88DC-2A67B7C0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871E-B97E-49AB-841D-6E902A987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9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4613E-253D-4FB9-8810-D7B84783E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133FA-49DA-4C3B-800C-BB83B2296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CD2781-0664-4A92-8AF2-35C934C0D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D54E3-D0A2-4B90-83FF-0B98FDA9B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8256E4-FC61-42EE-9780-2D8D3E147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9E285C-AE66-4433-92A1-E9794340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C577-E723-46DF-AEB9-984E513AD7A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D93DAF-049B-48ED-B914-EF28DD03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93FA20-5492-401C-BF95-55C4D85ED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871E-B97E-49AB-841D-6E902A987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4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43717-426E-48EB-9FC3-D6ACE6361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BEF56-E68A-4DCA-948C-4602342D2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C577-E723-46DF-AEB9-984E513AD7A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C2DB7-0873-4195-9B1A-10ECAB42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A1D50-3407-4323-ABF3-7332AEADA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871E-B97E-49AB-841D-6E902A987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7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5F80C8-DE67-4E7F-90C6-4600EAD6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C577-E723-46DF-AEB9-984E513AD7A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6DA90-8174-4BC1-B6FF-D64B651EC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E9B60-4692-4B68-8712-0CFDF862D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871E-B97E-49AB-841D-6E902A987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9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BDA8-FE1F-44F5-8EBC-D401BE92C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8E347-755A-4CCC-B0EC-8EE238C3E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24459-5F8A-4DC0-8FA1-530F08F0E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1E0C6-951C-4DD5-BF37-0C99B410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C577-E723-46DF-AEB9-984E513AD7A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433CB-A175-4F52-9FC6-C013D4F08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1CD0D-F571-417E-8CFA-8508352E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871E-B97E-49AB-841D-6E902A987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4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874F3-D7BD-4D91-8DCB-A737BC79A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733663-59E6-4690-A301-2A1261530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7B63F-CAFB-45D1-BFA1-912AEC37F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D2011-0DB4-4D66-AE27-40E38776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C577-E723-46DF-AEB9-984E513AD7A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2F9D6-0E49-4565-8CF4-E3EEF3B1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069CAA-1AB2-4912-99D1-BB4EBC51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871E-B97E-49AB-841D-6E902A987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7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20311F-F4BE-4E2C-B61D-382828BA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F04AA-1DE7-4624-AD44-09546F3E2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3E75E-DC11-422D-A4DF-2CA9919EC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AC577-E723-46DF-AEB9-984E513AD7A4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B3B0F-F53F-4626-A4E6-318214280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E3819-D9DB-46E3-915E-99A426413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2871E-B97E-49AB-841D-6E902A987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6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A269B90-D0E6-40F0-BC10-D552C8D03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6386575"/>
            <a:ext cx="9144000" cy="4400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Experiential </a:t>
            </a:r>
            <a:r>
              <a:rPr lang="en-US" sz="2000" dirty="0">
                <a:latin typeface="Gotham" panose="02000604040000020004" pitchFamily="2" charset="0"/>
              </a:rPr>
              <a:t>Academy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D541FA-B69D-4585-91AB-7A75DF5CB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39" y="5774147"/>
            <a:ext cx="2245722" cy="824827"/>
          </a:xfrm>
          <a:prstGeom prst="rect">
            <a:avLst/>
          </a:prstGeom>
        </p:spPr>
      </p:pic>
      <p:pic>
        <p:nvPicPr>
          <p:cNvPr id="7" name="Picture 6" descr="A blue and orange cover with white text&#10;&#10;Description automatically generated">
            <a:extLst>
              <a:ext uri="{FF2B5EF4-FFF2-40B4-BE49-F238E27FC236}">
                <a16:creationId xmlns:a16="http://schemas.microsoft.com/office/drawing/2014/main" id="{CD831646-1F19-DCFE-E779-87AF0553A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22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D0398C1-3A9E-4B98-9CA0-29D86198FB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9676476"/>
              </p:ext>
            </p:extLst>
          </p:nvPr>
        </p:nvGraphicFramePr>
        <p:xfrm>
          <a:off x="364215" y="1429881"/>
          <a:ext cx="7259387" cy="4521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D1F3120-ECC6-4B8E-81EE-74F4B8517A90}"/>
              </a:ext>
            </a:extLst>
          </p:cNvPr>
          <p:cNvSpPr txBox="1"/>
          <p:nvPr/>
        </p:nvSpPr>
        <p:spPr>
          <a:xfrm>
            <a:off x="6610090" y="5674430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96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C4CEF9-D248-4C12-9835-8D9BF6984ADA}"/>
              </a:ext>
            </a:extLst>
          </p:cNvPr>
          <p:cNvSpPr/>
          <p:nvPr/>
        </p:nvSpPr>
        <p:spPr>
          <a:xfrm>
            <a:off x="3404658" y="246975"/>
            <a:ext cx="5382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srgbClr val="294E73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rgbClr val="294E73"/>
                </a:solidFill>
              </a:rPr>
              <a:t>Do you charge a project fee?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EB4E736-C6CA-F064-A959-368CA485DA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4818969"/>
              </p:ext>
            </p:extLst>
          </p:nvPr>
        </p:nvGraphicFramePr>
        <p:xfrm>
          <a:off x="7791137" y="2068802"/>
          <a:ext cx="4080592" cy="272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79189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5E0D04-520B-6056-19EE-130756A99241}"/>
              </a:ext>
            </a:extLst>
          </p:cNvPr>
          <p:cNvGrpSpPr/>
          <p:nvPr/>
        </p:nvGrpSpPr>
        <p:grpSpPr>
          <a:xfrm>
            <a:off x="4188822" y="528272"/>
            <a:ext cx="3814354" cy="562595"/>
            <a:chOff x="4188822" y="246975"/>
            <a:chExt cx="3814354" cy="56259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F95239E-22A1-79B4-7BDE-CD1731C0990B}"/>
                </a:ext>
              </a:extLst>
            </p:cNvPr>
            <p:cNvSpPr/>
            <p:nvPr/>
          </p:nvSpPr>
          <p:spPr>
            <a:xfrm>
              <a:off x="4188822" y="246975"/>
              <a:ext cx="3814354" cy="562595"/>
            </a:xfrm>
            <a:prstGeom prst="roundRect">
              <a:avLst/>
            </a:prstGeom>
            <a:solidFill>
              <a:srgbClr val="EB891C"/>
            </a:solidFill>
            <a:ln>
              <a:noFill/>
            </a:ln>
            <a:effectLst>
              <a:glow rad="127000">
                <a:srgbClr val="EB891C">
                  <a:alpha val="4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"/>
                <a:ea typeface="+mn-ea"/>
                <a:cs typeface="+mn-cs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1C4CEF9-D248-4C12-9835-8D9BF6984ADA}"/>
                </a:ext>
              </a:extLst>
            </p:cNvPr>
            <p:cNvSpPr/>
            <p:nvPr/>
          </p:nvSpPr>
          <p:spPr>
            <a:xfrm>
              <a:off x="4199302" y="246975"/>
              <a:ext cx="37934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62" b="0" i="0" u="none" strike="noStrike" kern="1200" spc="0" baseline="0">
                  <a:solidFill>
                    <a:srgbClr val="294E73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94E73"/>
                  </a:solidFill>
                  <a:effectLst/>
                  <a:uLnTx/>
                  <a:uFillTx/>
                  <a:latin typeface="Gotham"/>
                  <a:ea typeface="+mn-ea"/>
                  <a:cs typeface="+mn-cs"/>
                </a:rPr>
                <a:t>⚡EduSourced Data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9CE0DDB-5C1F-DE38-9C55-E70C07A0F447}"/>
              </a:ext>
            </a:extLst>
          </p:cNvPr>
          <p:cNvSpPr txBox="1"/>
          <p:nvPr/>
        </p:nvSpPr>
        <p:spPr>
          <a:xfrm>
            <a:off x="1690468" y="1339449"/>
            <a:ext cx="881106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/>
                <a:solidFill>
                  <a:srgbClr val="294E73"/>
                </a:solidFill>
                <a:effectLst>
                  <a:outerShdw blurRad="38100" dist="19050" dir="2700000" algn="tl" rotWithShape="0">
                    <a:srgbClr val="294E73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Gotham"/>
                <a:ea typeface="+mn-ea"/>
                <a:cs typeface="+mn-cs"/>
              </a:rPr>
              <a:t>Average price per paid project, since EduSourced launched project fee tracking earlier this summer: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strike="noStrike" kern="1200" cap="none" spc="0" normalizeH="0" baseline="0" noProof="0" dirty="0">
                <a:ln/>
                <a:solidFill>
                  <a:srgbClr val="96BA65"/>
                </a:solidFill>
                <a:effectLst>
                  <a:outerShdw blurRad="38100" dist="19050" dir="2700000" algn="tl" rotWithShape="0">
                    <a:srgbClr val="294E73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Gotham"/>
                <a:ea typeface="+mn-ea"/>
                <a:cs typeface="+mn-cs"/>
              </a:rPr>
              <a:t>$3,632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srgbClr val="294E73">
                    <a:lumMod val="75000"/>
                    <a:lumOff val="25000"/>
                  </a:srgbClr>
                </a:bgClr>
              </a:pattFill>
              <a:effectLst>
                <a:outerShdw blurRad="38100" dist="19050" dir="2700000" algn="tl" rotWithShape="0">
                  <a:srgbClr val="294E73">
                    <a:lumMod val="50000"/>
                    <a:alpha val="40000"/>
                  </a:srgbClr>
                </a:outerShdw>
              </a:effectLst>
              <a:uLnTx/>
              <a:uFillTx/>
              <a:latin typeface="Gotha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/>
                <a:solidFill>
                  <a:srgbClr val="294E73"/>
                </a:solidFill>
                <a:effectLst>
                  <a:outerShdw blurRad="38100" dist="19050" dir="2700000" algn="tl" rotWithShape="0">
                    <a:srgbClr val="294E73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Gotham"/>
                <a:ea typeface="+mn-ea"/>
                <a:cs typeface="+mn-cs"/>
              </a:rPr>
              <a:t>Most expensive project recorded in 2023: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strike="noStrike" kern="1200" cap="none" spc="0" normalizeH="0" baseline="0" noProof="0" dirty="0">
                <a:ln/>
                <a:solidFill>
                  <a:srgbClr val="96BA65"/>
                </a:solidFill>
                <a:effectLst>
                  <a:outerShdw blurRad="38100" dist="19050" dir="2700000" algn="tl" rotWithShape="0">
                    <a:srgbClr val="294E73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Gotham"/>
                <a:ea typeface="+mn-ea"/>
                <a:cs typeface="+mn-cs"/>
              </a:rPr>
              <a:t>$25,000</a:t>
            </a:r>
            <a:endParaRPr kumimoji="0" lang="en-US" sz="2000" i="0" strike="noStrike" kern="1200" cap="none" spc="0" normalizeH="0" baseline="0" noProof="0" dirty="0">
              <a:ln/>
              <a:solidFill>
                <a:srgbClr val="96BA65"/>
              </a:solidFill>
              <a:effectLst>
                <a:outerShdw blurRad="38100" dist="19050" dir="2700000" algn="tl" rotWithShape="0">
                  <a:srgbClr val="294E73">
                    <a:lumMod val="50000"/>
                    <a:alpha val="40000"/>
                  </a:srgbClr>
                </a:outerShdw>
              </a:effectLst>
              <a:uLnTx/>
              <a:uFillTx/>
              <a:latin typeface="Gotha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178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6204640-9DDF-F546-CC00-FA6CD4DCA4DB}"/>
              </a:ext>
            </a:extLst>
          </p:cNvPr>
          <p:cNvGrpSpPr/>
          <p:nvPr/>
        </p:nvGrpSpPr>
        <p:grpSpPr>
          <a:xfrm>
            <a:off x="2709545" y="1263306"/>
            <a:ext cx="6772907" cy="4515271"/>
            <a:chOff x="746832" y="1251666"/>
            <a:chExt cx="6772907" cy="4515271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630EE2B5-3D37-7526-E6EA-3EDEF90C30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14622496"/>
                </p:ext>
              </p:extLst>
            </p:nvPr>
          </p:nvGraphicFramePr>
          <p:xfrm>
            <a:off x="746832" y="1251666"/>
            <a:ext cx="6772907" cy="45152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F9E0A0-2588-388A-F4E9-1038979C93C7}"/>
                </a:ext>
              </a:extLst>
            </p:cNvPr>
            <p:cNvSpPr txBox="1"/>
            <p:nvPr/>
          </p:nvSpPr>
          <p:spPr>
            <a:xfrm>
              <a:off x="2257892" y="5329335"/>
              <a:ext cx="8811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n: 96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9B036C3-7F82-2B84-60EA-3055F2EB4705}"/>
              </a:ext>
            </a:extLst>
          </p:cNvPr>
          <p:cNvSpPr txBox="1"/>
          <p:nvPr/>
        </p:nvSpPr>
        <p:spPr>
          <a:xfrm>
            <a:off x="1848678" y="197585"/>
            <a:ext cx="8494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Does your program include </a:t>
            </a:r>
          </a:p>
          <a:p>
            <a:pPr algn="ctr"/>
            <a:r>
              <a:rPr lang="en-US" sz="2800" dirty="0"/>
              <a:t>multidisciplinary projects?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A1081C-584D-17B8-CC31-1AF83417AB63}"/>
              </a:ext>
            </a:extLst>
          </p:cNvPr>
          <p:cNvGrpSpPr/>
          <p:nvPr/>
        </p:nvGrpSpPr>
        <p:grpSpPr>
          <a:xfrm>
            <a:off x="7844090" y="3142939"/>
            <a:ext cx="4172068" cy="1077218"/>
            <a:chOff x="7582833" y="2890391"/>
            <a:chExt cx="4172068" cy="10772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3DFF40-C82E-16DF-49FA-F39BA42677D6}"/>
                </a:ext>
              </a:extLst>
            </p:cNvPr>
            <p:cNvSpPr txBox="1"/>
            <p:nvPr/>
          </p:nvSpPr>
          <p:spPr>
            <a:xfrm>
              <a:off x="7582833" y="2890391"/>
              <a:ext cx="417206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5% </a:t>
              </a:r>
            </a:p>
            <a:p>
              <a:pPr algn="ctr"/>
              <a:r>
                <a:rPr lang="en-US" sz="32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Year over year</a:t>
              </a:r>
              <a:endParaRPr lang="en-US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" name="Arrow: Up 1">
              <a:extLst>
                <a:ext uri="{FF2B5EF4-FFF2-40B4-BE49-F238E27FC236}">
                  <a16:creationId xmlns:a16="http://schemas.microsoft.com/office/drawing/2014/main" id="{3363C192-F4CE-89CC-E01D-2A77EA4B4676}"/>
                </a:ext>
              </a:extLst>
            </p:cNvPr>
            <p:cNvSpPr/>
            <p:nvPr/>
          </p:nvSpPr>
          <p:spPr>
            <a:xfrm>
              <a:off x="8952411" y="3015673"/>
              <a:ext cx="302198" cy="321386"/>
            </a:xfrm>
            <a:prstGeom prst="up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294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3AFEC3B-9E21-0D16-6845-5D1DBAFDA04A}"/>
              </a:ext>
            </a:extLst>
          </p:cNvPr>
          <p:cNvGrpSpPr/>
          <p:nvPr/>
        </p:nvGrpSpPr>
        <p:grpSpPr>
          <a:xfrm>
            <a:off x="-773350" y="1251668"/>
            <a:ext cx="11296570" cy="4515271"/>
            <a:chOff x="-773350" y="1251668"/>
            <a:chExt cx="11296570" cy="451527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08D5CD4-16AF-E592-91AA-A8C9113AC734}"/>
                </a:ext>
              </a:extLst>
            </p:cNvPr>
            <p:cNvGrpSpPr/>
            <p:nvPr/>
          </p:nvGrpSpPr>
          <p:grpSpPr>
            <a:xfrm>
              <a:off x="3750313" y="1251668"/>
              <a:ext cx="6772907" cy="4515271"/>
              <a:chOff x="3750313" y="1251668"/>
              <a:chExt cx="6772907" cy="4515271"/>
            </a:xfrm>
          </p:grpSpPr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FC24BE72-AB65-4549-85EB-FCBDBA5AC6F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3310865"/>
                  </p:ext>
                </p:extLst>
              </p:nvPr>
            </p:nvGraphicFramePr>
            <p:xfrm>
              <a:off x="3750313" y="1251668"/>
              <a:ext cx="6772907" cy="45152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44E25E-8A53-44F7-BDE9-9FAE1E5F8DAE}"/>
                  </a:ext>
                </a:extLst>
              </p:cNvPr>
              <p:cNvSpPr txBox="1"/>
              <p:nvPr/>
            </p:nvSpPr>
            <p:spPr>
              <a:xfrm>
                <a:off x="5358244" y="5230408"/>
                <a:ext cx="8811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n: 52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1C04775-8D1E-D200-57D5-32A6CCBD9133}"/>
                </a:ext>
              </a:extLst>
            </p:cNvPr>
            <p:cNvGrpSpPr/>
            <p:nvPr/>
          </p:nvGrpSpPr>
          <p:grpSpPr>
            <a:xfrm>
              <a:off x="-773350" y="1251668"/>
              <a:ext cx="6772907" cy="4515271"/>
              <a:chOff x="-773350" y="1251668"/>
              <a:chExt cx="6772907" cy="4515271"/>
            </a:xfrm>
          </p:grpSpPr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9505B290-EE48-4EF5-B676-9F18E83D56D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984161148"/>
                  </p:ext>
                </p:extLst>
              </p:nvPr>
            </p:nvGraphicFramePr>
            <p:xfrm>
              <a:off x="-773350" y="1251668"/>
              <a:ext cx="6772907" cy="45152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29A209-6A71-4DDC-866B-DE9EC0BD253E}"/>
                  </a:ext>
                </a:extLst>
              </p:cNvPr>
              <p:cNvSpPr txBox="1"/>
              <p:nvPr/>
            </p:nvSpPr>
            <p:spPr>
              <a:xfrm>
                <a:off x="755922" y="5230408"/>
                <a:ext cx="8811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n: 20</a:t>
                </a:r>
              </a:p>
            </p:txBody>
          </p:sp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D25D0A0-208B-4053-A511-3ACC484ABC53}"/>
              </a:ext>
            </a:extLst>
          </p:cNvPr>
          <p:cNvSpPr txBox="1"/>
          <p:nvPr/>
        </p:nvSpPr>
        <p:spPr>
          <a:xfrm>
            <a:off x="1848678" y="197585"/>
            <a:ext cx="8494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Does your program include </a:t>
            </a:r>
          </a:p>
          <a:p>
            <a:pPr algn="ctr"/>
            <a:r>
              <a:rPr lang="en-US" sz="2800" dirty="0"/>
              <a:t>multidisciplinary projects?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A5DB41-DC7C-4E63-B63A-9DD173401766}"/>
              </a:ext>
            </a:extLst>
          </p:cNvPr>
          <p:cNvSpPr/>
          <p:nvPr/>
        </p:nvSpPr>
        <p:spPr>
          <a:xfrm>
            <a:off x="8949128" y="2902200"/>
            <a:ext cx="3002261" cy="2062103"/>
          </a:xfrm>
          <a:prstGeom prst="rect">
            <a:avLst/>
          </a:prstGeom>
          <a:noFill/>
          <a:ln w="38100">
            <a:solidFill>
              <a:srgbClr val="EB891C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Year over Year Trend:</a:t>
            </a:r>
          </a:p>
          <a:p>
            <a:r>
              <a:rPr lang="en-US" sz="16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Engineering: </a:t>
            </a:r>
            <a:r>
              <a:rPr lang="en-US" sz="1600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+4%</a:t>
            </a:r>
          </a:p>
          <a:p>
            <a:r>
              <a:rPr lang="en-US" sz="16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Business: </a:t>
            </a:r>
            <a:r>
              <a:rPr lang="en-US" sz="1600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+3%</a:t>
            </a:r>
          </a:p>
          <a:p>
            <a:endParaRPr lang="en-US" sz="160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en-US" sz="16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2020 was the last year we measured significant change in multidisciplinary (increase).</a:t>
            </a:r>
          </a:p>
        </p:txBody>
      </p:sp>
    </p:spTree>
    <p:extLst>
      <p:ext uri="{BB962C8B-B14F-4D97-AF65-F5344CB8AC3E}">
        <p14:creationId xmlns:p14="http://schemas.microsoft.com/office/powerpoint/2010/main" val="774565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D25D0A0-208B-4053-A511-3ACC484ABC53}"/>
              </a:ext>
            </a:extLst>
          </p:cNvPr>
          <p:cNvSpPr txBox="1"/>
          <p:nvPr/>
        </p:nvSpPr>
        <p:spPr>
          <a:xfrm>
            <a:off x="1848678" y="197585"/>
            <a:ext cx="8494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Are there any innovations or new components to your experiential initiatives that you are particularly excited about?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AE2683-ED00-1D22-F627-8A98A9EADF5B}"/>
              </a:ext>
            </a:extLst>
          </p:cNvPr>
          <p:cNvGrpSpPr/>
          <p:nvPr/>
        </p:nvGrpSpPr>
        <p:grpSpPr>
          <a:xfrm>
            <a:off x="2709545" y="1756751"/>
            <a:ext cx="6772907" cy="4515271"/>
            <a:chOff x="746832" y="1745111"/>
            <a:chExt cx="6772907" cy="4515271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42B1CA49-D5FE-5B1D-BA12-06CE6FA64D5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44457308"/>
                </p:ext>
              </p:extLst>
            </p:nvPr>
          </p:nvGraphicFramePr>
          <p:xfrm>
            <a:off x="746832" y="1745111"/>
            <a:ext cx="6772907" cy="45152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41B401A-A190-88E3-F026-1AAD48009B81}"/>
                </a:ext>
              </a:extLst>
            </p:cNvPr>
            <p:cNvSpPr txBox="1"/>
            <p:nvPr/>
          </p:nvSpPr>
          <p:spPr>
            <a:xfrm>
              <a:off x="2719447" y="5601309"/>
              <a:ext cx="8811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n: 95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8086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A80DA0-5983-0355-5502-58B5AD91257E}"/>
              </a:ext>
            </a:extLst>
          </p:cNvPr>
          <p:cNvSpPr/>
          <p:nvPr/>
        </p:nvSpPr>
        <p:spPr>
          <a:xfrm>
            <a:off x="3904640" y="246975"/>
            <a:ext cx="4382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srgbClr val="294E73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rgbClr val="294E73"/>
                </a:solidFill>
              </a:rPr>
              <a:t>Key Innovation Themes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4E5844-86BC-29D9-7EA6-7856927A2C5C}"/>
              </a:ext>
            </a:extLst>
          </p:cNvPr>
          <p:cNvSpPr txBox="1"/>
          <p:nvPr/>
        </p:nvSpPr>
        <p:spPr>
          <a:xfrm>
            <a:off x="765559" y="1265251"/>
            <a:ext cx="106608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>
                <a:ln/>
                <a:solidFill>
                  <a:srgbClr val="294E73"/>
                </a:solidFill>
                <a:effectLst>
                  <a:outerShdw blurRad="38100" dist="19050" dir="2700000" algn="tl" rotWithShape="0">
                    <a:srgbClr val="294E73">
                      <a:lumMod val="50000"/>
                      <a:alpha val="40000"/>
                    </a:srgbClr>
                  </a:outerShdw>
                </a:effectLst>
                <a:latin typeface="Gotham"/>
              </a:rPr>
              <a:t>Enhanced client engagement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2400" i="0" strike="noStrike" kern="1200" cap="none" spc="0" normalizeH="0" baseline="0" noProof="0" dirty="0">
                <a:ln/>
                <a:solidFill>
                  <a:srgbClr val="294E73"/>
                </a:solidFill>
                <a:uLnTx/>
                <a:uFillTx/>
                <a:latin typeface="Gotham"/>
                <a:ea typeface="+mn-ea"/>
                <a:cs typeface="+mn-cs"/>
              </a:rPr>
              <a:t>More formalized client</a:t>
            </a:r>
            <a:r>
              <a:rPr lang="en-US" sz="2400" dirty="0">
                <a:ln/>
                <a:solidFill>
                  <a:srgbClr val="294E73"/>
                </a:solidFill>
                <a:latin typeface="Gotham"/>
              </a:rPr>
              <a:t> &lt;&gt; student team </a:t>
            </a:r>
            <a:r>
              <a:rPr kumimoji="0" lang="en-US" sz="2400" i="0" strike="noStrike" kern="1200" cap="none" spc="0" normalizeH="0" baseline="0" noProof="0" dirty="0">
                <a:ln/>
                <a:solidFill>
                  <a:srgbClr val="294E73"/>
                </a:solidFill>
                <a:uLnTx/>
                <a:uFillTx/>
                <a:latin typeface="Gotham"/>
                <a:ea typeface="+mn-ea"/>
                <a:cs typeface="+mn-cs"/>
              </a:rPr>
              <a:t>connections, engaging executives, more client exposure for students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>
              <a:ln/>
              <a:solidFill>
                <a:srgbClr val="96BA65"/>
              </a:solidFill>
              <a:effectLst>
                <a:outerShdw blurRad="38100" dist="19050" dir="2700000" algn="tl" rotWithShape="0">
                  <a:srgbClr val="294E73">
                    <a:lumMod val="50000"/>
                    <a:alpha val="40000"/>
                  </a:srgbClr>
                </a:outerShdw>
              </a:effectLst>
              <a:latin typeface="Gotham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n/>
                <a:solidFill>
                  <a:srgbClr val="96BA65"/>
                </a:solidFill>
                <a:effectLst>
                  <a:outerShdw blurRad="38100" dist="19050" dir="2700000" algn="tl" rotWithShape="0">
                    <a:srgbClr val="294E73">
                      <a:lumMod val="50000"/>
                      <a:alpha val="40000"/>
                    </a:srgbClr>
                  </a:outerShdw>
                </a:effectLst>
                <a:latin typeface="Gotham"/>
              </a:rPr>
              <a:t>Career readiness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/>
                <a:solidFill>
                  <a:srgbClr val="96BA65"/>
                </a:solidFill>
                <a:latin typeface="Gotham"/>
              </a:rPr>
              <a:t>Documenting EL impact on career readiness (only mentioned twice, suspect this is a very early trend)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E7822E-EDBE-0CD9-F067-0C6D9196B272}"/>
              </a:ext>
            </a:extLst>
          </p:cNvPr>
          <p:cNvSpPr txBox="1"/>
          <p:nvPr/>
        </p:nvSpPr>
        <p:spPr>
          <a:xfrm>
            <a:off x="765559" y="4163393"/>
            <a:ext cx="61664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n/>
                <a:solidFill>
                  <a:srgbClr val="294E73"/>
                </a:solidFill>
                <a:effectLst>
                  <a:outerShdw blurRad="38100" dist="19050" dir="2700000" algn="tl" rotWithShape="0">
                    <a:srgbClr val="294E73">
                      <a:lumMod val="50000"/>
                      <a:alpha val="40000"/>
                    </a:srgbClr>
                  </a:outerShdw>
                </a:effectLst>
                <a:latin typeface="Gotham"/>
              </a:rPr>
              <a:t>3. Leveraging Mentorship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/>
                <a:solidFill>
                  <a:srgbClr val="294E73"/>
                </a:solidFill>
                <a:latin typeface="Gotham"/>
              </a:rPr>
              <a:t>Adding industry mentors for the first time, using school faculty/staff as mentors, sponsors -&gt; mentor pipeline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BEE9A7-8149-2CC4-9454-B9517B0CFCCD}"/>
              </a:ext>
            </a:extLst>
          </p:cNvPr>
          <p:cNvGrpSpPr/>
          <p:nvPr/>
        </p:nvGrpSpPr>
        <p:grpSpPr>
          <a:xfrm>
            <a:off x="7065268" y="4346508"/>
            <a:ext cx="4629778" cy="1860380"/>
            <a:chOff x="7638213" y="4319891"/>
            <a:chExt cx="4629778" cy="186038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B2180C2-F208-966E-24C2-D8EF356E43EA}"/>
                </a:ext>
              </a:extLst>
            </p:cNvPr>
            <p:cNvSpPr txBox="1"/>
            <p:nvPr/>
          </p:nvSpPr>
          <p:spPr>
            <a:xfrm>
              <a:off x="7638213" y="4918387"/>
              <a:ext cx="4629778" cy="1261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ln/>
                  <a:solidFill>
                    <a:srgbClr val="EB891C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23% </a:t>
              </a:r>
              <a:endParaRPr lang="en-US" sz="2400" dirty="0">
                <a:ln/>
                <a:solidFill>
                  <a:srgbClr val="EB891C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000" dirty="0">
                  <a:ln/>
                  <a:solidFill>
                    <a:srgbClr val="EB891C"/>
                  </a:solidFill>
                </a:rPr>
                <a:t>current active projects in EduSourced include a mentor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6D9DFD3-3886-85F4-D6B3-96A1EC0C2D55}"/>
                </a:ext>
              </a:extLst>
            </p:cNvPr>
            <p:cNvSpPr/>
            <p:nvPr/>
          </p:nvSpPr>
          <p:spPr>
            <a:xfrm>
              <a:off x="8045925" y="4319891"/>
              <a:ext cx="3814354" cy="562595"/>
            </a:xfrm>
            <a:prstGeom prst="roundRect">
              <a:avLst/>
            </a:prstGeom>
            <a:solidFill>
              <a:srgbClr val="EB891C"/>
            </a:solidFill>
            <a:ln>
              <a:noFill/>
            </a:ln>
            <a:effectLst>
              <a:glow rad="127000">
                <a:srgbClr val="EB891C">
                  <a:alpha val="40000"/>
                </a:srgb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62" b="0" i="0" u="none" strike="noStrike" kern="1200" spc="0" baseline="0">
                  <a:solidFill>
                    <a:srgbClr val="294E73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94E73"/>
                  </a:solidFill>
                  <a:effectLst/>
                  <a:uLnTx/>
                  <a:uFillTx/>
                  <a:latin typeface="Gotham"/>
                  <a:ea typeface="+mn-ea"/>
                  <a:cs typeface="+mn-cs"/>
                </a:rPr>
                <a:t>⚡EduSourced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8799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E70C80F-C038-4B64-6D12-76C961AA079A}"/>
              </a:ext>
            </a:extLst>
          </p:cNvPr>
          <p:cNvSpPr/>
          <p:nvPr/>
        </p:nvSpPr>
        <p:spPr>
          <a:xfrm>
            <a:off x="9736819" y="2068444"/>
            <a:ext cx="1967911" cy="16656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3175">
            <a:solidFill>
              <a:srgbClr val="294E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EBB7C0-F66A-4D36-9F40-667B91EFACD1}"/>
              </a:ext>
            </a:extLst>
          </p:cNvPr>
          <p:cNvSpPr txBox="1"/>
          <p:nvPr/>
        </p:nvSpPr>
        <p:spPr>
          <a:xfrm>
            <a:off x="1862540" y="540229"/>
            <a:ext cx="846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Formal Director or Office of Experiential?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41E561-089B-418A-A97A-94969F1C6B8A}"/>
              </a:ext>
            </a:extLst>
          </p:cNvPr>
          <p:cNvSpPr/>
          <p:nvPr/>
        </p:nvSpPr>
        <p:spPr>
          <a:xfrm>
            <a:off x="628036" y="2113797"/>
            <a:ext cx="1967911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</a:rPr>
              <a:t>Business</a:t>
            </a:r>
            <a:endParaRPr lang="en-US" sz="4800" dirty="0">
              <a:ln/>
              <a:solidFill>
                <a:schemeClr val="bg2"/>
              </a:solidFill>
            </a:endParaRPr>
          </a:p>
          <a:p>
            <a:pPr algn="ctr"/>
            <a:r>
              <a:rPr lang="en-US" sz="4400" dirty="0">
                <a:ln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52%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AF54DC-2793-4C7A-B4D3-2762E34F32E9}"/>
              </a:ext>
            </a:extLst>
          </p:cNvPr>
          <p:cNvSpPr/>
          <p:nvPr/>
        </p:nvSpPr>
        <p:spPr>
          <a:xfrm>
            <a:off x="3178815" y="2118107"/>
            <a:ext cx="286835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</a:rPr>
              <a:t>Multi-college</a:t>
            </a:r>
            <a:endParaRPr lang="en-US" sz="4800" dirty="0">
              <a:ln/>
              <a:solidFill>
                <a:schemeClr val="bg2"/>
              </a:solidFill>
            </a:endParaRPr>
          </a:p>
          <a:p>
            <a:pPr algn="ctr"/>
            <a:r>
              <a:rPr lang="en-US" sz="4400" dirty="0">
                <a:ln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76%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697840-8CF6-4451-A214-79B3CA853336}"/>
              </a:ext>
            </a:extLst>
          </p:cNvPr>
          <p:cNvSpPr/>
          <p:nvPr/>
        </p:nvSpPr>
        <p:spPr>
          <a:xfrm>
            <a:off x="6630033" y="2113797"/>
            <a:ext cx="2702984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</a:rPr>
              <a:t>Engineering</a:t>
            </a:r>
            <a:endParaRPr lang="en-US" sz="4800" dirty="0">
              <a:ln/>
              <a:solidFill>
                <a:schemeClr val="bg2"/>
              </a:solidFill>
            </a:endParaRPr>
          </a:p>
          <a:p>
            <a:pPr algn="ctr"/>
            <a:r>
              <a:rPr lang="en-US" sz="4400" dirty="0">
                <a:ln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40%</a:t>
            </a:r>
            <a:endParaRPr lang="en-US" sz="4400" cap="none" spc="0" dirty="0">
              <a:ln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A18E22-82D7-1390-5C74-06F3A541167A}"/>
              </a:ext>
            </a:extLst>
          </p:cNvPr>
          <p:cNvGrpSpPr/>
          <p:nvPr/>
        </p:nvGrpSpPr>
        <p:grpSpPr>
          <a:xfrm>
            <a:off x="9915885" y="2126778"/>
            <a:ext cx="1648080" cy="1570312"/>
            <a:chOff x="-1532949" y="-136909"/>
            <a:chExt cx="1648080" cy="157031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D58D4F-A7AE-E22E-38E1-89E06A13B50E}"/>
                </a:ext>
              </a:extLst>
            </p:cNvPr>
            <p:cNvSpPr txBox="1"/>
            <p:nvPr/>
          </p:nvSpPr>
          <p:spPr>
            <a:xfrm>
              <a:off x="-1081222" y="1156404"/>
              <a:ext cx="74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n: 96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0576103-7C03-3838-3C6C-2B7B12ADF39A}"/>
                </a:ext>
              </a:extLst>
            </p:cNvPr>
            <p:cNvSpPr/>
            <p:nvPr/>
          </p:nvSpPr>
          <p:spPr>
            <a:xfrm>
              <a:off x="-1532949" y="-136909"/>
              <a:ext cx="1648080" cy="12618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</a:rPr>
                <a:t>Overall</a:t>
              </a:r>
              <a:endParaRPr lang="en-US" sz="4800" dirty="0">
                <a:ln/>
                <a:solidFill>
                  <a:schemeClr val="bg2"/>
                </a:solidFill>
              </a:endParaRPr>
            </a:p>
            <a:p>
              <a:pPr algn="ctr"/>
              <a:r>
                <a:rPr lang="en-US" sz="4400" dirty="0">
                  <a:ln/>
                  <a:solidFill>
                    <a:schemeClr val="bg2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54%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1EA4D0E-5613-CBE9-3BD9-45DA6F26E768}"/>
              </a:ext>
            </a:extLst>
          </p:cNvPr>
          <p:cNvGrpSpPr/>
          <p:nvPr/>
        </p:nvGrpSpPr>
        <p:grpSpPr>
          <a:xfrm>
            <a:off x="289790" y="4217492"/>
            <a:ext cx="11612420" cy="1665649"/>
            <a:chOff x="1931193" y="3672841"/>
            <a:chExt cx="8329606" cy="216129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5C10D74-4A87-4EA9-B84F-E21496EEB45D}"/>
                </a:ext>
              </a:extLst>
            </p:cNvPr>
            <p:cNvSpPr/>
            <p:nvPr/>
          </p:nvSpPr>
          <p:spPr>
            <a:xfrm>
              <a:off x="1931193" y="3672841"/>
              <a:ext cx="8329606" cy="2161294"/>
            </a:xfrm>
            <a:prstGeom prst="rect">
              <a:avLst/>
            </a:prstGeom>
            <a:noFill/>
            <a:ln w="38100">
              <a:solidFill>
                <a:srgbClr val="EB89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D44D86-0978-4E59-853B-E9D6AECC8573}"/>
                </a:ext>
              </a:extLst>
            </p:cNvPr>
            <p:cNvSpPr/>
            <p:nvPr/>
          </p:nvSpPr>
          <p:spPr>
            <a:xfrm>
              <a:off x="4916131" y="3678434"/>
              <a:ext cx="2429788" cy="5990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ln/>
                  <a:solidFill>
                    <a:srgbClr val="294E73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Year over Year Trend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5A122D-472D-4906-A170-54C5A73056D7}"/>
                </a:ext>
              </a:extLst>
            </p:cNvPr>
            <p:cNvSpPr/>
            <p:nvPr/>
          </p:nvSpPr>
          <p:spPr>
            <a:xfrm>
              <a:off x="2267824" y="4276899"/>
              <a:ext cx="7656343" cy="12380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ln/>
                  <a:solidFill>
                    <a:srgbClr val="294E73"/>
                  </a:solidFill>
                </a:rPr>
                <a:t>Second year in a row overall offices and directorships of EL have grown, up +6% year over year.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9180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B0E4126-0F07-3FF9-4671-B103763FF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6448794"/>
              </p:ext>
            </p:extLst>
          </p:nvPr>
        </p:nvGraphicFramePr>
        <p:xfrm>
          <a:off x="745561" y="1359954"/>
          <a:ext cx="10700880" cy="451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3ADA4C6-C373-CFB2-E3C8-559DC593F318}"/>
              </a:ext>
            </a:extLst>
          </p:cNvPr>
          <p:cNvSpPr txBox="1"/>
          <p:nvPr/>
        </p:nvSpPr>
        <p:spPr>
          <a:xfrm>
            <a:off x="1862540" y="540229"/>
            <a:ext cx="846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Formal Director or Office of Experiential?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DECD30-1569-F7B7-78A8-A58EAF33EBB6}"/>
              </a:ext>
            </a:extLst>
          </p:cNvPr>
          <p:cNvSpPr txBox="1"/>
          <p:nvPr/>
        </p:nvSpPr>
        <p:spPr>
          <a:xfrm>
            <a:off x="9590348" y="1889633"/>
            <a:ext cx="18833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/>
                <a:solidFill>
                  <a:srgbClr val="EB891C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54%</a:t>
            </a:r>
          </a:p>
        </p:txBody>
      </p:sp>
      <p:pic>
        <p:nvPicPr>
          <p:cNvPr id="6" name="Graphic 5" descr="Rocket outline">
            <a:extLst>
              <a:ext uri="{FF2B5EF4-FFF2-40B4-BE49-F238E27FC236}">
                <a16:creationId xmlns:a16="http://schemas.microsoft.com/office/drawing/2014/main" id="{496F5E21-FF7F-3C4D-5603-3BAAA1145B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74840" y="1066742"/>
            <a:ext cx="914400" cy="914400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0D02FF2F-00A5-38F4-065B-57380499303D}"/>
              </a:ext>
            </a:extLst>
          </p:cNvPr>
          <p:cNvSpPr txBox="1"/>
          <p:nvPr/>
        </p:nvSpPr>
        <p:spPr>
          <a:xfrm>
            <a:off x="2469775" y="3750353"/>
            <a:ext cx="1086781" cy="41973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96BA65"/>
                </a:solidFill>
              </a:rPr>
              <a:t>28%</a:t>
            </a:r>
          </a:p>
        </p:txBody>
      </p:sp>
    </p:spTree>
    <p:extLst>
      <p:ext uri="{BB962C8B-B14F-4D97-AF65-F5344CB8AC3E}">
        <p14:creationId xmlns:p14="http://schemas.microsoft.com/office/powerpoint/2010/main" val="4119240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EBB7C0-F66A-4D36-9F40-667B91EFACD1}"/>
              </a:ext>
            </a:extLst>
          </p:cNvPr>
          <p:cNvSpPr txBox="1"/>
          <p:nvPr/>
        </p:nvSpPr>
        <p:spPr>
          <a:xfrm>
            <a:off x="2323679" y="515031"/>
            <a:ext cx="7544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Project sources, ranked by prevalence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41E561-089B-418A-A97A-94969F1C6B8A}"/>
              </a:ext>
            </a:extLst>
          </p:cNvPr>
          <p:cNvSpPr/>
          <p:nvPr/>
        </p:nvSpPr>
        <p:spPr>
          <a:xfrm>
            <a:off x="1222358" y="1443841"/>
            <a:ext cx="9397509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cap="none" spc="0" dirty="0">
                <a:ln/>
                <a:solidFill>
                  <a:srgbClr val="294E73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1: Faculty referred</a:t>
            </a:r>
            <a:endParaRPr lang="en-US" sz="3600" dirty="0">
              <a:ln/>
              <a:solidFill>
                <a:schemeClr val="bg1">
                  <a:lumMod val="6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en-US" sz="3600" dirty="0">
                <a:ln/>
                <a:solidFill>
                  <a:srgbClr val="294E73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2: Alumni</a:t>
            </a:r>
            <a:endParaRPr lang="en-US" sz="3600" dirty="0">
              <a:ln/>
              <a:solidFill>
                <a:schemeClr val="bg1">
                  <a:lumMod val="6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en-US" sz="3600" dirty="0">
                <a:ln/>
                <a:solidFill>
                  <a:srgbClr val="294E73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3: Office of experiential    </a:t>
            </a:r>
            <a:r>
              <a:rPr lang="en-US" sz="3600" dirty="0">
                <a:ln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</a:t>
            </a:r>
            <a:endParaRPr lang="en-US" sz="3600" dirty="0">
              <a:ln/>
              <a:solidFill>
                <a:schemeClr val="bg1">
                  <a:lumMod val="6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r>
              <a:rPr lang="en-US" sz="3600" dirty="0">
                <a:ln/>
                <a:solidFill>
                  <a:srgbClr val="294E73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4: Unsolicited inbound    </a:t>
            </a:r>
            <a:r>
              <a:rPr lang="en-US" sz="360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1</a:t>
            </a:r>
          </a:p>
          <a:p>
            <a:r>
              <a:rPr lang="en-US" sz="3600" dirty="0">
                <a:ln/>
                <a:solidFill>
                  <a:srgbClr val="294E73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5: Student referred    </a:t>
            </a:r>
            <a:r>
              <a:rPr lang="en-US" sz="360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1</a:t>
            </a:r>
          </a:p>
          <a:p>
            <a:r>
              <a:rPr lang="en-US" sz="3600" dirty="0">
                <a:ln/>
                <a:solidFill>
                  <a:srgbClr val="294E73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6: Career office    </a:t>
            </a:r>
            <a:r>
              <a:rPr lang="en-US" sz="360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1</a:t>
            </a:r>
          </a:p>
          <a:p>
            <a:r>
              <a:rPr lang="en-US" sz="3600" dirty="0">
                <a:ln/>
                <a:solidFill>
                  <a:srgbClr val="294E73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7: Third party project-sourcing service</a:t>
            </a:r>
            <a:endParaRPr lang="en-US" sz="3600" dirty="0">
              <a:ln/>
              <a:solidFill>
                <a:schemeClr val="bg1">
                  <a:lumMod val="6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9CBDB-0188-47E7-8F4B-89F74362D568}"/>
              </a:ext>
            </a:extLst>
          </p:cNvPr>
          <p:cNvSpPr txBox="1"/>
          <p:nvPr/>
        </p:nvSpPr>
        <p:spPr>
          <a:xfrm>
            <a:off x="177855" y="5738675"/>
            <a:ext cx="999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n: 86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628D3D-88F3-42A7-89F8-0875F8758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08580" y="2727818"/>
            <a:ext cx="409902" cy="3340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4B5043-5FD8-726C-9E69-A00281AFC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926" y="3277175"/>
            <a:ext cx="446314" cy="3079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17B871-A025-4986-3564-1BD29A91F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628" y="3849762"/>
            <a:ext cx="446314" cy="3079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83FE1C-FB4E-0C52-1F9F-64292C1D5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43" y="4394726"/>
            <a:ext cx="446314" cy="30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1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15D4CF-F4E2-404B-8B56-832133EB45D9}"/>
              </a:ext>
            </a:extLst>
          </p:cNvPr>
          <p:cNvSpPr/>
          <p:nvPr/>
        </p:nvSpPr>
        <p:spPr>
          <a:xfrm>
            <a:off x="2330823" y="225893"/>
            <a:ext cx="75303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0" i="0" u="none" strike="noStrike" kern="1200" cap="none" spc="0" normalizeH="0" baseline="0">
                <a:solidFill>
                  <a:srgbClr val="294E73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en-US" sz="2800" dirty="0">
                <a:solidFill>
                  <a:srgbClr val="294E73"/>
                </a:solidFill>
              </a:rPr>
              <a:t>How many projects each year within your college (not university-wide)?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8C3705A-590A-0F8E-AC2A-A38DB7EB54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489151"/>
              </p:ext>
            </p:extLst>
          </p:nvPr>
        </p:nvGraphicFramePr>
        <p:xfrm>
          <a:off x="2709545" y="1530729"/>
          <a:ext cx="6772907" cy="451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4BFC6AA-379A-6F44-4264-C5B474A4CC3B}"/>
              </a:ext>
            </a:extLst>
          </p:cNvPr>
          <p:cNvSpPr txBox="1"/>
          <p:nvPr/>
        </p:nvSpPr>
        <p:spPr>
          <a:xfrm>
            <a:off x="177855" y="5738675"/>
            <a:ext cx="999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n: 87</a:t>
            </a:r>
          </a:p>
        </p:txBody>
      </p:sp>
    </p:spTree>
    <p:extLst>
      <p:ext uri="{BB962C8B-B14F-4D97-AF65-F5344CB8AC3E}">
        <p14:creationId xmlns:p14="http://schemas.microsoft.com/office/powerpoint/2010/main" val="65460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87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D0398C1-3A9E-4B98-9CA0-29D86198FB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4099541"/>
              </p:ext>
            </p:extLst>
          </p:nvPr>
        </p:nvGraphicFramePr>
        <p:xfrm>
          <a:off x="1648764" y="1478983"/>
          <a:ext cx="8894470" cy="4741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C15D4CF-F4E2-404B-8B56-832133EB45D9}"/>
              </a:ext>
            </a:extLst>
          </p:cNvPr>
          <p:cNvSpPr/>
          <p:nvPr/>
        </p:nvSpPr>
        <p:spPr>
          <a:xfrm>
            <a:off x="2330823" y="225893"/>
            <a:ext cx="75303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0" i="0" u="none" strike="noStrike" kern="1200" cap="none" spc="0" normalizeH="0" baseline="0">
                <a:solidFill>
                  <a:srgbClr val="294E73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en-US" sz="2800" dirty="0">
                <a:solidFill>
                  <a:srgbClr val="294E73"/>
                </a:solidFill>
              </a:rPr>
              <a:t>How many projects each year within your college (not university-wide)?</a:t>
            </a:r>
          </a:p>
        </p:txBody>
      </p:sp>
    </p:spTree>
    <p:extLst>
      <p:ext uri="{BB962C8B-B14F-4D97-AF65-F5344CB8AC3E}">
        <p14:creationId xmlns:p14="http://schemas.microsoft.com/office/powerpoint/2010/main" val="1697359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0333645-1B2D-4D9C-8619-4D015F2C98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14912"/>
              </p:ext>
            </p:extLst>
          </p:nvPr>
        </p:nvGraphicFramePr>
        <p:xfrm>
          <a:off x="819402" y="1244974"/>
          <a:ext cx="4234902" cy="2823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1B9466D-82BB-476B-AD43-A86403DBC723}"/>
              </a:ext>
            </a:extLst>
          </p:cNvPr>
          <p:cNvSpPr txBox="1"/>
          <p:nvPr/>
        </p:nvSpPr>
        <p:spPr>
          <a:xfrm>
            <a:off x="2897870" y="3771644"/>
            <a:ext cx="881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n: 87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4C78E9-5A55-43C5-B77D-177D031985EB}"/>
              </a:ext>
            </a:extLst>
          </p:cNvPr>
          <p:cNvSpPr txBox="1"/>
          <p:nvPr/>
        </p:nvSpPr>
        <p:spPr>
          <a:xfrm>
            <a:off x="1745284" y="327656"/>
            <a:ext cx="8701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Do you use an NDA?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F4E6D6B-05DF-BA61-CE5C-EAA1E13EA5F4}"/>
              </a:ext>
            </a:extLst>
          </p:cNvPr>
          <p:cNvGrpSpPr/>
          <p:nvPr/>
        </p:nvGrpSpPr>
        <p:grpSpPr>
          <a:xfrm>
            <a:off x="4676460" y="1476723"/>
            <a:ext cx="6660324" cy="4768811"/>
            <a:chOff x="4676460" y="1574158"/>
            <a:chExt cx="6660324" cy="476881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9A79F25-2628-94AC-DF17-9C184661233D}"/>
                </a:ext>
              </a:extLst>
            </p:cNvPr>
            <p:cNvGrpSpPr/>
            <p:nvPr/>
          </p:nvGrpSpPr>
          <p:grpSpPr>
            <a:xfrm>
              <a:off x="4676460" y="1574158"/>
              <a:ext cx="6660324" cy="2432826"/>
              <a:chOff x="4676460" y="1731442"/>
              <a:chExt cx="6660324" cy="2432826"/>
            </a:xfrm>
          </p:grpSpPr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9505B290-EE48-4EF5-B676-9F18E83D56D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66200059"/>
                  </p:ext>
                </p:extLst>
              </p:nvPr>
            </p:nvGraphicFramePr>
            <p:xfrm>
              <a:off x="4676460" y="1731443"/>
              <a:ext cx="3649237" cy="24328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FC24BE72-AB65-4549-85EB-FCBDBA5AC6F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99308431"/>
                  </p:ext>
                </p:extLst>
              </p:nvPr>
            </p:nvGraphicFramePr>
            <p:xfrm>
              <a:off x="7687547" y="1731442"/>
              <a:ext cx="3649237" cy="243282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C251E78D-CB53-450F-B55E-DAC641C2F99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80503882"/>
                </p:ext>
              </p:extLst>
            </p:nvPr>
          </p:nvGraphicFramePr>
          <p:xfrm>
            <a:off x="6182003" y="3910144"/>
            <a:ext cx="3649237" cy="24328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E7218DA-AF0D-3A8F-0160-0AAF46FBA82E}"/>
              </a:ext>
            </a:extLst>
          </p:cNvPr>
          <p:cNvSpPr/>
          <p:nvPr/>
        </p:nvSpPr>
        <p:spPr>
          <a:xfrm>
            <a:off x="926569" y="4535397"/>
            <a:ext cx="4020567" cy="1323439"/>
          </a:xfrm>
          <a:prstGeom prst="rect">
            <a:avLst/>
          </a:prstGeom>
          <a:noFill/>
          <a:ln w="38100">
            <a:solidFill>
              <a:srgbClr val="EB891C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21% of programs, across all disciplines, </a:t>
            </a:r>
            <a:r>
              <a:rPr lang="en-US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will not </a:t>
            </a:r>
            <a:r>
              <a:rPr lang="en-US" sz="20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use an NDA, even if a client insists </a:t>
            </a:r>
            <a:r>
              <a:rPr lang="en-US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(up from 13% year over year)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A49B06-4FD6-422F-7033-9037FACDEE8E}"/>
              </a:ext>
            </a:extLst>
          </p:cNvPr>
          <p:cNvSpPr txBox="1"/>
          <p:nvPr/>
        </p:nvSpPr>
        <p:spPr>
          <a:xfrm>
            <a:off x="8646291" y="5968534"/>
            <a:ext cx="999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n: 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B4117D-00A9-1144-CF3B-B76377618B02}"/>
              </a:ext>
            </a:extLst>
          </p:cNvPr>
          <p:cNvSpPr txBox="1"/>
          <p:nvPr/>
        </p:nvSpPr>
        <p:spPr>
          <a:xfrm>
            <a:off x="6865109" y="3601783"/>
            <a:ext cx="999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n: 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09147E-38BE-4A46-3DBC-9E93AA87E244}"/>
              </a:ext>
            </a:extLst>
          </p:cNvPr>
          <p:cNvSpPr txBox="1"/>
          <p:nvPr/>
        </p:nvSpPr>
        <p:spPr>
          <a:xfrm>
            <a:off x="9515334" y="3568747"/>
            <a:ext cx="999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n: 49</a:t>
            </a:r>
          </a:p>
        </p:txBody>
      </p:sp>
    </p:spTree>
    <p:extLst>
      <p:ext uri="{BB962C8B-B14F-4D97-AF65-F5344CB8AC3E}">
        <p14:creationId xmlns:p14="http://schemas.microsoft.com/office/powerpoint/2010/main" val="1196644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5F6AB75-40C9-C6EE-63BA-9F08AA29C8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8308508"/>
              </p:ext>
            </p:extLst>
          </p:nvPr>
        </p:nvGraphicFramePr>
        <p:xfrm>
          <a:off x="2709545" y="1506158"/>
          <a:ext cx="6772907" cy="451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F55B9F5-6381-4C40-9560-B7249E15547D}"/>
              </a:ext>
            </a:extLst>
          </p:cNvPr>
          <p:cNvSpPr txBox="1"/>
          <p:nvPr/>
        </p:nvSpPr>
        <p:spPr>
          <a:xfrm>
            <a:off x="2930936" y="5744430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n: 87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E848C-F98B-74DE-4BED-27AB03C00506}"/>
              </a:ext>
            </a:extLst>
          </p:cNvPr>
          <p:cNvSpPr txBox="1"/>
          <p:nvPr/>
        </p:nvSpPr>
        <p:spPr>
          <a:xfrm>
            <a:off x="1745284" y="320161"/>
            <a:ext cx="8701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You feel your program sets clear expectations with project sponsors</a:t>
            </a:r>
          </a:p>
        </p:txBody>
      </p:sp>
    </p:spTree>
    <p:extLst>
      <p:ext uri="{BB962C8B-B14F-4D97-AF65-F5344CB8AC3E}">
        <p14:creationId xmlns:p14="http://schemas.microsoft.com/office/powerpoint/2010/main" val="2456505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54C78E9-5A55-43C5-B77D-177D031985EB}"/>
              </a:ext>
            </a:extLst>
          </p:cNvPr>
          <p:cNvSpPr txBox="1"/>
          <p:nvPr/>
        </p:nvSpPr>
        <p:spPr>
          <a:xfrm>
            <a:off x="1745284" y="320161"/>
            <a:ext cx="8701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You feel your program sets clear expectations with project sponsors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9E8CDC5-508A-5CDD-2C43-AE9E8F71657D}"/>
              </a:ext>
            </a:extLst>
          </p:cNvPr>
          <p:cNvGrpSpPr/>
          <p:nvPr/>
        </p:nvGrpSpPr>
        <p:grpSpPr>
          <a:xfrm>
            <a:off x="2323580" y="1254336"/>
            <a:ext cx="7544841" cy="5063686"/>
            <a:chOff x="4294162" y="1284316"/>
            <a:chExt cx="7544841" cy="5063686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9505B290-EE48-4EF5-B676-9F18E83D56D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55114386"/>
                </p:ext>
              </p:extLst>
            </p:nvPr>
          </p:nvGraphicFramePr>
          <p:xfrm>
            <a:off x="4294162" y="1284317"/>
            <a:ext cx="3799244" cy="25328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FC24BE72-AB65-4549-85EB-FCBDBA5AC6F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18075028"/>
                </p:ext>
              </p:extLst>
            </p:nvPr>
          </p:nvGraphicFramePr>
          <p:xfrm>
            <a:off x="8039759" y="1284316"/>
            <a:ext cx="3799244" cy="25328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C251E78D-CB53-450F-B55E-DAC641C2F99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34264682"/>
                </p:ext>
              </p:extLst>
            </p:nvPr>
          </p:nvGraphicFramePr>
          <p:xfrm>
            <a:off x="6107000" y="3815172"/>
            <a:ext cx="3799244" cy="25328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0A367CC-3ADB-348D-DC40-27BC23310736}"/>
              </a:ext>
            </a:extLst>
          </p:cNvPr>
          <p:cNvSpPr txBox="1"/>
          <p:nvPr/>
        </p:nvSpPr>
        <p:spPr>
          <a:xfrm>
            <a:off x="4781017" y="3508192"/>
            <a:ext cx="999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n: 17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141831-6753-F7BB-A668-EE252F6CED21}"/>
              </a:ext>
            </a:extLst>
          </p:cNvPr>
          <p:cNvSpPr txBox="1"/>
          <p:nvPr/>
        </p:nvSpPr>
        <p:spPr>
          <a:xfrm>
            <a:off x="8659051" y="3508191"/>
            <a:ext cx="999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n: 49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538BD5-9829-3708-D0B4-CAF01F925BAA}"/>
              </a:ext>
            </a:extLst>
          </p:cNvPr>
          <p:cNvSpPr txBox="1"/>
          <p:nvPr/>
        </p:nvSpPr>
        <p:spPr>
          <a:xfrm>
            <a:off x="6653718" y="6041023"/>
            <a:ext cx="999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n: 16</a:t>
            </a:r>
          </a:p>
        </p:txBody>
      </p:sp>
    </p:spTree>
    <p:extLst>
      <p:ext uri="{BB962C8B-B14F-4D97-AF65-F5344CB8AC3E}">
        <p14:creationId xmlns:p14="http://schemas.microsoft.com/office/powerpoint/2010/main" val="31416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A6C3069-60C1-4483-AF82-F2809A9B2D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589707"/>
              </p:ext>
            </p:extLst>
          </p:nvPr>
        </p:nvGraphicFramePr>
        <p:xfrm>
          <a:off x="381002" y="364348"/>
          <a:ext cx="6368720" cy="5326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C53FB38-FC09-441B-BF9D-CE263960F9E4}"/>
              </a:ext>
            </a:extLst>
          </p:cNvPr>
          <p:cNvSpPr txBox="1"/>
          <p:nvPr/>
        </p:nvSpPr>
        <p:spPr>
          <a:xfrm>
            <a:off x="841156" y="5690645"/>
            <a:ext cx="881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n: 87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852BCF-1070-4FC9-94F0-194724D1E10E}"/>
              </a:ext>
            </a:extLst>
          </p:cNvPr>
          <p:cNvSpPr/>
          <p:nvPr/>
        </p:nvSpPr>
        <p:spPr>
          <a:xfrm>
            <a:off x="841156" y="1498072"/>
            <a:ext cx="1047605" cy="3861856"/>
          </a:xfrm>
          <a:prstGeom prst="rect">
            <a:avLst/>
          </a:prstGeom>
          <a:noFill/>
          <a:ln w="28575">
            <a:solidFill>
              <a:srgbClr val="96BA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23E501-0388-424B-A488-0A92B3275C4A}"/>
              </a:ext>
            </a:extLst>
          </p:cNvPr>
          <p:cNvSpPr/>
          <p:nvPr/>
        </p:nvSpPr>
        <p:spPr>
          <a:xfrm>
            <a:off x="6908614" y="364348"/>
            <a:ext cx="4900474" cy="665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srgbClr val="294E73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294E73"/>
                </a:solidFill>
              </a:rPr>
              <a:t>How strongly do you feel industry projects help with their first job?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C6492A-B6C2-4304-8DAC-31EC74AFD519}"/>
              </a:ext>
            </a:extLst>
          </p:cNvPr>
          <p:cNvGrpSpPr/>
          <p:nvPr/>
        </p:nvGrpSpPr>
        <p:grpSpPr>
          <a:xfrm>
            <a:off x="7233081" y="2428057"/>
            <a:ext cx="4254625" cy="2001887"/>
            <a:chOff x="7233081" y="2069944"/>
            <a:chExt cx="4254625" cy="200188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1148C9-A3F6-409A-9936-8640F98D52B1}"/>
                </a:ext>
              </a:extLst>
            </p:cNvPr>
            <p:cNvSpPr/>
            <p:nvPr/>
          </p:nvSpPr>
          <p:spPr>
            <a:xfrm>
              <a:off x="7233081" y="2682477"/>
              <a:ext cx="1389356" cy="1389354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8030D8-1D46-416A-A0B0-7EF22E626E63}"/>
                </a:ext>
              </a:extLst>
            </p:cNvPr>
            <p:cNvSpPr/>
            <p:nvPr/>
          </p:nvSpPr>
          <p:spPr>
            <a:xfrm>
              <a:off x="8664173" y="2682477"/>
              <a:ext cx="1389356" cy="1389354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65ED19-D8DB-4501-A6D8-9C44F731936F}"/>
                </a:ext>
              </a:extLst>
            </p:cNvPr>
            <p:cNvSpPr/>
            <p:nvPr/>
          </p:nvSpPr>
          <p:spPr>
            <a:xfrm>
              <a:off x="10098350" y="2682477"/>
              <a:ext cx="1389356" cy="1389354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2AF143EC-C1B5-4C93-A818-DF27D1B7F2AC}"/>
                </a:ext>
              </a:extLst>
            </p:cNvPr>
            <p:cNvSpPr/>
            <p:nvPr/>
          </p:nvSpPr>
          <p:spPr>
            <a:xfrm>
              <a:off x="7297445" y="2746842"/>
              <a:ext cx="1260629" cy="126062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CB4011BD-4645-4A5B-9DDC-92AE939130F9}"/>
                </a:ext>
              </a:extLst>
            </p:cNvPr>
            <p:cNvSpPr/>
            <p:nvPr/>
          </p:nvSpPr>
          <p:spPr>
            <a:xfrm>
              <a:off x="8735628" y="2746840"/>
              <a:ext cx="1260629" cy="126062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1C7573A8-5F3B-4EE0-9D4C-5FE41F57840C}"/>
                </a:ext>
              </a:extLst>
            </p:cNvPr>
            <p:cNvSpPr/>
            <p:nvPr/>
          </p:nvSpPr>
          <p:spPr>
            <a:xfrm>
              <a:off x="10156055" y="2746840"/>
              <a:ext cx="1260629" cy="1260629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A6F706-A403-4439-8949-07CD1CFEAF00}"/>
                </a:ext>
              </a:extLst>
            </p:cNvPr>
            <p:cNvSpPr/>
            <p:nvPr/>
          </p:nvSpPr>
          <p:spPr>
            <a:xfrm>
              <a:off x="7381039" y="2069944"/>
              <a:ext cx="39698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n/>
                  <a:solidFill>
                    <a:srgbClr val="96BA65"/>
                  </a:solid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2.8/3 Weighted Average</a:t>
              </a:r>
              <a:endParaRPr lang="en-US" sz="2400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1D01A06-5250-4F7F-A2FE-0889CE7AEDF1}"/>
              </a:ext>
            </a:extLst>
          </p:cNvPr>
          <p:cNvSpPr/>
          <p:nvPr/>
        </p:nvSpPr>
        <p:spPr>
          <a:xfrm>
            <a:off x="11350844" y="3068321"/>
            <a:ext cx="110661" cy="13335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4234BC-FE60-4F5E-AE32-3EE8DFFB465A}"/>
              </a:ext>
            </a:extLst>
          </p:cNvPr>
          <p:cNvSpPr/>
          <p:nvPr/>
        </p:nvSpPr>
        <p:spPr>
          <a:xfrm>
            <a:off x="7233081" y="4646089"/>
            <a:ext cx="4254625" cy="400110"/>
          </a:xfrm>
          <a:prstGeom prst="rect">
            <a:avLst/>
          </a:prstGeom>
          <a:noFill/>
          <a:ln w="38100">
            <a:solidFill>
              <a:srgbClr val="EB891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Unchanged Year over Year</a:t>
            </a:r>
            <a:endParaRPr lang="en-US" sz="200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D6EBAF-4A28-998A-E3EE-3D85F69B4542}"/>
              </a:ext>
            </a:extLst>
          </p:cNvPr>
          <p:cNvSpPr txBox="1"/>
          <p:nvPr/>
        </p:nvSpPr>
        <p:spPr>
          <a:xfrm>
            <a:off x="7209876" y="5690644"/>
            <a:ext cx="881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n: 87</a:t>
            </a:r>
          </a:p>
        </p:txBody>
      </p:sp>
    </p:spTree>
    <p:extLst>
      <p:ext uri="{BB962C8B-B14F-4D97-AF65-F5344CB8AC3E}">
        <p14:creationId xmlns:p14="http://schemas.microsoft.com/office/powerpoint/2010/main" val="3832328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4B639B-7F0A-444F-9850-9C1842BB0672}"/>
              </a:ext>
            </a:extLst>
          </p:cNvPr>
          <p:cNvSpPr/>
          <p:nvPr/>
        </p:nvSpPr>
        <p:spPr>
          <a:xfrm>
            <a:off x="2145437" y="260368"/>
            <a:ext cx="79011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0" i="0" u="none" strike="noStrike" kern="1200" cap="none" spc="0" normalizeH="0" baseline="0">
                <a:solidFill>
                  <a:srgbClr val="294E73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en-US" sz="2800" dirty="0">
                <a:solidFill>
                  <a:srgbClr val="294E73"/>
                </a:solidFill>
              </a:rPr>
              <a:t>Does your program measure learning outcomes?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FDDE8-8804-4117-B56C-D9C179019F43}"/>
              </a:ext>
            </a:extLst>
          </p:cNvPr>
          <p:cNvSpPr txBox="1"/>
          <p:nvPr/>
        </p:nvSpPr>
        <p:spPr>
          <a:xfrm>
            <a:off x="261494" y="5971402"/>
            <a:ext cx="881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n: 87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5309DF9-3019-33A5-0BC1-CF5A405989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5569472"/>
              </p:ext>
            </p:extLst>
          </p:nvPr>
        </p:nvGraphicFramePr>
        <p:xfrm>
          <a:off x="2701139" y="1444920"/>
          <a:ext cx="6789721" cy="4526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681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D0398C1-3A9E-4B98-9CA0-29D86198FB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42682"/>
              </p:ext>
            </p:extLst>
          </p:nvPr>
        </p:nvGraphicFramePr>
        <p:xfrm>
          <a:off x="2032000" y="1359498"/>
          <a:ext cx="8128000" cy="458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54B639B-7F0A-444F-9850-9C1842BB0672}"/>
              </a:ext>
            </a:extLst>
          </p:cNvPr>
          <p:cNvSpPr/>
          <p:nvPr/>
        </p:nvSpPr>
        <p:spPr>
          <a:xfrm>
            <a:off x="2145437" y="260368"/>
            <a:ext cx="79011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0" i="0" u="none" strike="noStrike" kern="1200" cap="none" spc="0" normalizeH="0" baseline="0">
                <a:solidFill>
                  <a:srgbClr val="294E73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en-US" sz="2800" dirty="0">
                <a:solidFill>
                  <a:srgbClr val="294E73"/>
                </a:solidFill>
              </a:rPr>
              <a:t>Does your program measure learning outcomes?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FDDE8-8804-4117-B56C-D9C179019F43}"/>
              </a:ext>
            </a:extLst>
          </p:cNvPr>
          <p:cNvSpPr txBox="1"/>
          <p:nvPr/>
        </p:nvSpPr>
        <p:spPr>
          <a:xfrm>
            <a:off x="261494" y="5971402"/>
            <a:ext cx="881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n: 87</a:t>
            </a:r>
          </a:p>
        </p:txBody>
      </p:sp>
    </p:spTree>
    <p:extLst>
      <p:ext uri="{BB962C8B-B14F-4D97-AF65-F5344CB8AC3E}">
        <p14:creationId xmlns:p14="http://schemas.microsoft.com/office/powerpoint/2010/main" val="3746036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17FDDE8-8804-4117-B56C-D9C179019F43}"/>
              </a:ext>
            </a:extLst>
          </p:cNvPr>
          <p:cNvSpPr txBox="1"/>
          <p:nvPr/>
        </p:nvSpPr>
        <p:spPr>
          <a:xfrm>
            <a:off x="261494" y="5971402"/>
            <a:ext cx="881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n: 87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5309DF9-3019-33A5-0BC1-CF5A405989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8054218"/>
              </p:ext>
            </p:extLst>
          </p:nvPr>
        </p:nvGraphicFramePr>
        <p:xfrm>
          <a:off x="2701139" y="1444920"/>
          <a:ext cx="6789721" cy="4526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80324FE-0D1A-E3AB-387A-FE02981E2503}"/>
              </a:ext>
            </a:extLst>
          </p:cNvPr>
          <p:cNvSpPr/>
          <p:nvPr/>
        </p:nvSpPr>
        <p:spPr>
          <a:xfrm>
            <a:off x="986367" y="277301"/>
            <a:ext cx="10219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0" i="0" u="none" strike="noStrike" kern="1200" cap="none" spc="0" normalizeH="0" baseline="0">
                <a:solidFill>
                  <a:srgbClr val="294E73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en-US" sz="2800" dirty="0">
                <a:solidFill>
                  <a:srgbClr val="294E73"/>
                </a:solidFill>
              </a:rPr>
              <a:t>Does your program maintain records of past projects, clients and student participation?</a:t>
            </a:r>
          </a:p>
        </p:txBody>
      </p:sp>
    </p:spTree>
    <p:extLst>
      <p:ext uri="{BB962C8B-B14F-4D97-AF65-F5344CB8AC3E}">
        <p14:creationId xmlns:p14="http://schemas.microsoft.com/office/powerpoint/2010/main" val="4053378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65F281C-E4F4-47BA-BC3D-67EB0E09D6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885182"/>
              </p:ext>
            </p:extLst>
          </p:nvPr>
        </p:nvGraphicFramePr>
        <p:xfrm>
          <a:off x="1498479" y="1363185"/>
          <a:ext cx="9195042" cy="4578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1CCBBFF-74EB-492A-B628-DC05F8C3C82D}"/>
              </a:ext>
            </a:extLst>
          </p:cNvPr>
          <p:cNvSpPr/>
          <p:nvPr/>
        </p:nvSpPr>
        <p:spPr>
          <a:xfrm>
            <a:off x="986367" y="277301"/>
            <a:ext cx="10219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0" i="0" u="none" strike="noStrike" kern="1200" cap="none" spc="0" normalizeH="0" baseline="0">
                <a:solidFill>
                  <a:srgbClr val="294E73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en-US" sz="2800" dirty="0">
                <a:solidFill>
                  <a:srgbClr val="294E73"/>
                </a:solidFill>
              </a:rPr>
              <a:t>Does your program maintain records of past projects, clients and student participation?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B5FE18-D399-477E-92B5-7EFE351EED7B}"/>
              </a:ext>
            </a:extLst>
          </p:cNvPr>
          <p:cNvSpPr txBox="1"/>
          <p:nvPr/>
        </p:nvSpPr>
        <p:spPr>
          <a:xfrm>
            <a:off x="9548707" y="5934988"/>
            <a:ext cx="881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n: 87</a:t>
            </a:r>
          </a:p>
        </p:txBody>
      </p:sp>
    </p:spTree>
    <p:extLst>
      <p:ext uri="{BB962C8B-B14F-4D97-AF65-F5344CB8AC3E}">
        <p14:creationId xmlns:p14="http://schemas.microsoft.com/office/powerpoint/2010/main" val="3753577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A80DA0-5983-0355-5502-58B5AD91257E}"/>
              </a:ext>
            </a:extLst>
          </p:cNvPr>
          <p:cNvSpPr/>
          <p:nvPr/>
        </p:nvSpPr>
        <p:spPr>
          <a:xfrm>
            <a:off x="1691317" y="246975"/>
            <a:ext cx="8809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srgbClr val="294E73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rgbClr val="294E73"/>
                </a:solidFill>
              </a:rPr>
              <a:t>What are your Biggest Challenges? Key Themes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4E5844-86BC-29D9-7EA6-7856927A2C5C}"/>
              </a:ext>
            </a:extLst>
          </p:cNvPr>
          <p:cNvSpPr txBox="1"/>
          <p:nvPr/>
        </p:nvSpPr>
        <p:spPr>
          <a:xfrm>
            <a:off x="1123406" y="1339448"/>
            <a:ext cx="994518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>
                <a:ln/>
                <a:solidFill>
                  <a:srgbClr val="294E73"/>
                </a:solidFill>
                <a:effectLst>
                  <a:outerShdw blurRad="38100" dist="19050" dir="2700000" algn="tl" rotWithShape="0">
                    <a:srgbClr val="294E73">
                      <a:lumMod val="50000"/>
                      <a:alpha val="40000"/>
                    </a:srgbClr>
                  </a:outerShdw>
                </a:effectLst>
                <a:latin typeface="Gotham"/>
              </a:rPr>
              <a:t>Bandwidth and resources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2400" i="0" strike="noStrike" kern="1200" cap="none" spc="0" normalizeH="0" baseline="0" noProof="0" dirty="0">
                <a:ln/>
                <a:solidFill>
                  <a:srgbClr val="294E73"/>
                </a:solidFill>
                <a:uLnTx/>
                <a:uFillTx/>
                <a:latin typeface="Gotham"/>
                <a:ea typeface="+mn-ea"/>
                <a:cs typeface="+mn-cs"/>
              </a:rPr>
              <a:t>Managing clients, projects &amp; student teams, overall process of running and </a:t>
            </a:r>
            <a:r>
              <a:rPr lang="en-US" sz="2400" dirty="0">
                <a:ln/>
                <a:solidFill>
                  <a:srgbClr val="294E73"/>
                </a:solidFill>
                <a:latin typeface="Gotham"/>
              </a:rPr>
              <a:t>EL program, etc. etc.</a:t>
            </a:r>
            <a:endParaRPr kumimoji="0" lang="en-US" sz="2400" i="0" strike="noStrike" kern="1200" cap="none" spc="0" normalizeH="0" baseline="0" noProof="0" dirty="0">
              <a:ln/>
              <a:solidFill>
                <a:srgbClr val="294E73"/>
              </a:solidFill>
              <a:uLnTx/>
              <a:uFillTx/>
              <a:latin typeface="Gotham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>
              <a:ln/>
              <a:solidFill>
                <a:srgbClr val="96BA65"/>
              </a:solidFill>
              <a:effectLst>
                <a:outerShdw blurRad="38100" dist="19050" dir="2700000" algn="tl" rotWithShape="0">
                  <a:srgbClr val="294E73">
                    <a:lumMod val="50000"/>
                    <a:alpha val="40000"/>
                  </a:srgbClr>
                </a:outerShdw>
              </a:effectLst>
              <a:latin typeface="Gotham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n/>
                <a:solidFill>
                  <a:srgbClr val="96BA65"/>
                </a:solidFill>
                <a:effectLst>
                  <a:outerShdw blurRad="38100" dist="19050" dir="2700000" algn="tl" rotWithShape="0">
                    <a:srgbClr val="294E73">
                      <a:lumMod val="50000"/>
                      <a:alpha val="40000"/>
                    </a:srgbClr>
                  </a:outerShdw>
                </a:effectLst>
                <a:latin typeface="Gotham"/>
              </a:rPr>
              <a:t>Collecting the right mix of projects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/>
                <a:solidFill>
                  <a:srgbClr val="96BA65"/>
                </a:solidFill>
                <a:latin typeface="Gotham"/>
              </a:rPr>
              <a:t>Balancing client needs with academic timelines, getting the right mix of projects, capturing projects that fit a semester, keeping clients engaged, etc.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>
              <a:ln/>
              <a:solidFill>
                <a:srgbClr val="294E73"/>
              </a:solidFill>
              <a:effectLst>
                <a:outerShdw blurRad="38100" dist="19050" dir="2700000" algn="tl" rotWithShape="0">
                  <a:srgbClr val="294E73">
                    <a:lumMod val="50000"/>
                    <a:alpha val="40000"/>
                  </a:srgbClr>
                </a:outerShdw>
              </a:effectLst>
              <a:latin typeface="Gotham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n/>
                <a:solidFill>
                  <a:srgbClr val="294E73"/>
                </a:solidFill>
                <a:effectLst>
                  <a:outerShdw blurRad="38100" dist="19050" dir="2700000" algn="tl" rotWithShape="0">
                    <a:srgbClr val="294E73">
                      <a:lumMod val="50000"/>
                      <a:alpha val="40000"/>
                    </a:srgbClr>
                  </a:outerShdw>
                </a:effectLst>
                <a:latin typeface="Gotham"/>
              </a:rPr>
              <a:t>Faculty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/>
                <a:solidFill>
                  <a:srgbClr val="294E73"/>
                </a:solidFill>
                <a:latin typeface="Gotham"/>
              </a:rPr>
              <a:t>14 comments mentioned lack of faculty engagement, motivation or capability.</a:t>
            </a:r>
          </a:p>
        </p:txBody>
      </p:sp>
    </p:spTree>
    <p:extLst>
      <p:ext uri="{BB962C8B-B14F-4D97-AF65-F5344CB8AC3E}">
        <p14:creationId xmlns:p14="http://schemas.microsoft.com/office/powerpoint/2010/main" val="369494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1E1591-F78C-4E79-86C7-FDCA185CAF7B}"/>
              </a:ext>
            </a:extLst>
          </p:cNvPr>
          <p:cNvSpPr/>
          <p:nvPr/>
        </p:nvSpPr>
        <p:spPr>
          <a:xfrm>
            <a:off x="6572115" y="1788443"/>
            <a:ext cx="4605368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101</a:t>
            </a:r>
            <a:r>
              <a:rPr 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</a:rPr>
              <a:t>Participants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</a:endParaRPr>
          </a:p>
          <a:p>
            <a:pPr algn="ctr"/>
            <a:r>
              <a:rPr lang="en-US" sz="6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85% </a:t>
            </a:r>
          </a:p>
          <a:p>
            <a:pPr algn="ctr"/>
            <a:r>
              <a:rPr 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</a:rPr>
              <a:t>Directly Involved with Experiential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6CB8AE-78C5-4C9E-8474-A88FCA8CC55E}"/>
              </a:ext>
            </a:extLst>
          </p:cNvPr>
          <p:cNvSpPr/>
          <p:nvPr/>
        </p:nvSpPr>
        <p:spPr>
          <a:xfrm>
            <a:off x="3048000" y="31289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200" b="0" i="0" u="none" strike="noStrike" kern="1200" cap="none" spc="0" normalizeH="0" baseline="0">
                <a:solidFill>
                  <a:srgbClr val="294E73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en-US" sz="2800" dirty="0">
                <a:solidFill>
                  <a:srgbClr val="294E73"/>
                </a:solidFill>
              </a:rPr>
              <a:t>Survey Participants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21A31DF-8F95-CCE7-412A-6C8CA6588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9727461"/>
              </p:ext>
            </p:extLst>
          </p:nvPr>
        </p:nvGraphicFramePr>
        <p:xfrm>
          <a:off x="396240" y="1331301"/>
          <a:ext cx="6772907" cy="451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9067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A80DA0-5983-0355-5502-58B5AD91257E}"/>
              </a:ext>
            </a:extLst>
          </p:cNvPr>
          <p:cNvSpPr/>
          <p:nvPr/>
        </p:nvSpPr>
        <p:spPr>
          <a:xfrm>
            <a:off x="1208053" y="246975"/>
            <a:ext cx="9775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srgbClr val="294E73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rgbClr val="294E73"/>
                </a:solidFill>
              </a:rPr>
              <a:t>One Piece of Advice You Want to Share? Key Themes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4E5844-86BC-29D9-7EA6-7856927A2C5C}"/>
              </a:ext>
            </a:extLst>
          </p:cNvPr>
          <p:cNvSpPr txBox="1"/>
          <p:nvPr/>
        </p:nvSpPr>
        <p:spPr>
          <a:xfrm>
            <a:off x="1123406" y="1339448"/>
            <a:ext cx="994518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>
                <a:ln/>
                <a:solidFill>
                  <a:srgbClr val="294E73"/>
                </a:solidFill>
                <a:effectLst>
                  <a:outerShdw blurRad="38100" dist="19050" dir="2700000" algn="tl" rotWithShape="0">
                    <a:srgbClr val="294E73">
                      <a:lumMod val="50000"/>
                      <a:alpha val="40000"/>
                    </a:srgbClr>
                  </a:outerShdw>
                </a:effectLst>
                <a:latin typeface="Gotham"/>
              </a:rPr>
              <a:t>Plan for success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2400" i="0" strike="noStrike" kern="1200" cap="none" spc="0" normalizeH="0" baseline="0" noProof="0" dirty="0">
                <a:ln/>
                <a:solidFill>
                  <a:srgbClr val="294E73"/>
                </a:solidFill>
                <a:uLnTx/>
                <a:uFillTx/>
                <a:latin typeface="Gotham"/>
                <a:ea typeface="+mn-ea"/>
                <a:cs typeface="+mn-cs"/>
              </a:rPr>
              <a:t>Build in infrastructure from the beginning including resources for students and clients and championing from the school ideally with a full-time director.</a:t>
            </a:r>
            <a:endParaRPr lang="en-US" sz="2400" dirty="0">
              <a:ln/>
              <a:solidFill>
                <a:srgbClr val="96BA65"/>
              </a:solidFill>
              <a:effectLst>
                <a:outerShdw blurRad="38100" dist="19050" dir="2700000" algn="tl" rotWithShape="0">
                  <a:srgbClr val="294E73">
                    <a:lumMod val="50000"/>
                    <a:alpha val="40000"/>
                  </a:srgbClr>
                </a:outerShdw>
              </a:effectLst>
              <a:latin typeface="Gotham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>
              <a:ln/>
              <a:solidFill>
                <a:srgbClr val="96BA65"/>
              </a:solidFill>
              <a:latin typeface="Gotham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n/>
                <a:solidFill>
                  <a:srgbClr val="96BA65"/>
                </a:solidFill>
                <a:latin typeface="Gotham"/>
              </a:rPr>
              <a:t>Focus on a few elements initially - do not boil the ocean.  Make sure you have a committed external partner who has a bit of time to devote to working through the problem with students &amp; faculty throughout a semester. </a:t>
            </a:r>
            <a:endParaRPr lang="en-US" sz="2400" dirty="0">
              <a:ln/>
              <a:solidFill>
                <a:srgbClr val="294E73"/>
              </a:solidFill>
              <a:latin typeface="Gotham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>
              <a:ln/>
              <a:solidFill>
                <a:srgbClr val="294E73"/>
              </a:solidFill>
              <a:effectLst>
                <a:outerShdw blurRad="38100" dist="19050" dir="2700000" algn="tl" rotWithShape="0">
                  <a:srgbClr val="294E73">
                    <a:lumMod val="50000"/>
                    <a:alpha val="40000"/>
                  </a:srgbClr>
                </a:outerShdw>
              </a:effectLst>
              <a:latin typeface="Gotham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n/>
                <a:solidFill>
                  <a:srgbClr val="294E73"/>
                </a:solidFill>
                <a:effectLst>
                  <a:outerShdw blurRad="38100" dist="19050" dir="2700000" algn="tl" rotWithShape="0">
                    <a:srgbClr val="294E73">
                      <a:lumMod val="50000"/>
                      <a:alpha val="40000"/>
                    </a:srgbClr>
                  </a:outerShdw>
                </a:effectLst>
                <a:latin typeface="Gotham"/>
              </a:rPr>
              <a:t>Just.. Do it. Seriously.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/>
                <a:solidFill>
                  <a:srgbClr val="294E73"/>
                </a:solidFill>
                <a:latin typeface="Gotham"/>
              </a:rPr>
              <a:t>5 comments share a simple message: simply do it even if you have to start small.</a:t>
            </a:r>
          </a:p>
        </p:txBody>
      </p:sp>
    </p:spTree>
    <p:extLst>
      <p:ext uri="{BB962C8B-B14F-4D97-AF65-F5344CB8AC3E}">
        <p14:creationId xmlns:p14="http://schemas.microsoft.com/office/powerpoint/2010/main" val="2094162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1DCECE6-41C7-8471-4410-94D425138AB9}"/>
              </a:ext>
            </a:extLst>
          </p:cNvPr>
          <p:cNvGrpSpPr/>
          <p:nvPr/>
        </p:nvGrpSpPr>
        <p:grpSpPr>
          <a:xfrm>
            <a:off x="799012" y="945251"/>
            <a:ext cx="10789920" cy="4758487"/>
            <a:chOff x="894806" y="949984"/>
            <a:chExt cx="10789920" cy="47584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B17B756-F99A-6B0A-AA7D-F5D56923D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806" y="1319316"/>
              <a:ext cx="4389155" cy="4389155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95C005-FDB3-A652-A462-0DD2CD3FFE2B}"/>
                </a:ext>
              </a:extLst>
            </p:cNvPr>
            <p:cNvSpPr txBox="1"/>
            <p:nvPr/>
          </p:nvSpPr>
          <p:spPr>
            <a:xfrm>
              <a:off x="894807" y="949984"/>
              <a:ext cx="4389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2024 Benchmark Survey: Open Now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8A8829D-4BC1-542B-58A3-A169D0247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2052" y="1822880"/>
              <a:ext cx="5752674" cy="3595421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14FB119-382E-150C-4EF9-35F1CE534A39}"/>
                </a:ext>
              </a:extLst>
            </p:cNvPr>
            <p:cNvSpPr txBox="1"/>
            <p:nvPr/>
          </p:nvSpPr>
          <p:spPr>
            <a:xfrm>
              <a:off x="5932052" y="1453548"/>
              <a:ext cx="5752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Live Webinar with Babson’s Lisa Keohane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016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D0398C1-3A9E-4B98-9CA0-29D86198FB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0099331"/>
              </p:ext>
            </p:extLst>
          </p:nvPr>
        </p:nvGraphicFramePr>
        <p:xfrm>
          <a:off x="1127760" y="1125220"/>
          <a:ext cx="9936480" cy="492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D6CB8AE-78C5-4C9E-8474-A88FCA8CC55E}"/>
              </a:ext>
            </a:extLst>
          </p:cNvPr>
          <p:cNvSpPr/>
          <p:nvPr/>
        </p:nvSpPr>
        <p:spPr>
          <a:xfrm>
            <a:off x="3048000" y="31289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200" b="0" i="0" u="none" strike="noStrike" kern="1200" cap="none" spc="0" normalizeH="0" baseline="0">
                <a:solidFill>
                  <a:srgbClr val="294E73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en-US" sz="2800" dirty="0">
                <a:solidFill>
                  <a:srgbClr val="294E73"/>
                </a:solidFill>
              </a:rPr>
              <a:t>Who participated?</a:t>
            </a:r>
          </a:p>
        </p:txBody>
      </p:sp>
    </p:spTree>
    <p:extLst>
      <p:ext uri="{BB962C8B-B14F-4D97-AF65-F5344CB8AC3E}">
        <p14:creationId xmlns:p14="http://schemas.microsoft.com/office/powerpoint/2010/main" val="396617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D67944-A26A-4013-9FB6-05278CA5FE31}"/>
              </a:ext>
            </a:extLst>
          </p:cNvPr>
          <p:cNvSpPr txBox="1"/>
          <p:nvPr/>
        </p:nvSpPr>
        <p:spPr>
          <a:xfrm>
            <a:off x="312196" y="5884642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101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7E723D-36B7-42A9-826D-CE4F15BBCCEB}"/>
              </a:ext>
            </a:extLst>
          </p:cNvPr>
          <p:cNvSpPr/>
          <p:nvPr/>
        </p:nvSpPr>
        <p:spPr>
          <a:xfrm>
            <a:off x="2011456" y="215483"/>
            <a:ext cx="8169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0" i="0" u="none" strike="noStrike" kern="1200" cap="none" spc="0" normalizeH="0" baseline="0">
                <a:solidFill>
                  <a:srgbClr val="294E73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en-US" sz="2800" dirty="0">
                <a:solidFill>
                  <a:srgbClr val="294E73"/>
                </a:solidFill>
              </a:rPr>
              <a:t>Are live clients involved?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2BE714C-68CB-C396-3862-7A50A0925A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865335"/>
              </p:ext>
            </p:extLst>
          </p:nvPr>
        </p:nvGraphicFramePr>
        <p:xfrm>
          <a:off x="-532301" y="1171364"/>
          <a:ext cx="6772907" cy="451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6C4B089-4E0A-F221-5584-CEF53C87E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165596"/>
              </p:ext>
            </p:extLst>
          </p:nvPr>
        </p:nvGraphicFramePr>
        <p:xfrm>
          <a:off x="6240606" y="1682714"/>
          <a:ext cx="5238853" cy="349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180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D0398C1-3A9E-4B98-9CA0-29D86198FB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6949566"/>
              </p:ext>
            </p:extLst>
          </p:nvPr>
        </p:nvGraphicFramePr>
        <p:xfrm>
          <a:off x="334780" y="1429142"/>
          <a:ext cx="7878481" cy="459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2D67944-A26A-4013-9FB6-05278CA5FE31}"/>
              </a:ext>
            </a:extLst>
          </p:cNvPr>
          <p:cNvSpPr txBox="1"/>
          <p:nvPr/>
        </p:nvSpPr>
        <p:spPr>
          <a:xfrm>
            <a:off x="312196" y="5884642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101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7E723D-36B7-42A9-826D-CE4F15BBCCEB}"/>
              </a:ext>
            </a:extLst>
          </p:cNvPr>
          <p:cNvSpPr/>
          <p:nvPr/>
        </p:nvSpPr>
        <p:spPr>
          <a:xfrm>
            <a:off x="2011456" y="215483"/>
            <a:ext cx="81690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0" i="0" u="none" strike="noStrike" kern="1200" cap="none" spc="0" normalizeH="0" baseline="0">
                <a:solidFill>
                  <a:srgbClr val="294E73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en-US" sz="2800" dirty="0">
                <a:solidFill>
                  <a:srgbClr val="294E73"/>
                </a:solidFill>
              </a:rPr>
              <a:t>Are live clients involved?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5D809-BC26-AEDA-0D30-3A1EB2414C6A}"/>
              </a:ext>
            </a:extLst>
          </p:cNvPr>
          <p:cNvSpPr txBox="1"/>
          <p:nvPr/>
        </p:nvSpPr>
        <p:spPr>
          <a:xfrm>
            <a:off x="9222698" y="2340919"/>
            <a:ext cx="110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-4%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0D8B41-BD9F-AE4F-A270-D81C10EF2DF0}"/>
              </a:ext>
            </a:extLst>
          </p:cNvPr>
          <p:cNvSpPr txBox="1"/>
          <p:nvPr/>
        </p:nvSpPr>
        <p:spPr>
          <a:xfrm>
            <a:off x="7697449" y="1495269"/>
            <a:ext cx="4159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Year over Year change, likelihood to use any live clients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7E7B63-B306-A514-FC94-B9DD20AB101E}"/>
              </a:ext>
            </a:extLst>
          </p:cNvPr>
          <p:cNvSpPr txBox="1"/>
          <p:nvPr/>
        </p:nvSpPr>
        <p:spPr>
          <a:xfrm>
            <a:off x="9222698" y="3244334"/>
            <a:ext cx="110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+2%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35A3D9-9BFF-1945-4D26-0F71545F71DC}"/>
              </a:ext>
            </a:extLst>
          </p:cNvPr>
          <p:cNvSpPr txBox="1"/>
          <p:nvPr/>
        </p:nvSpPr>
        <p:spPr>
          <a:xfrm>
            <a:off x="9222698" y="4147749"/>
            <a:ext cx="110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6894E0-1CA0-46AF-2E1B-0E71A4F84CAB}"/>
              </a:ext>
            </a:extLst>
          </p:cNvPr>
          <p:cNvSpPr txBox="1"/>
          <p:nvPr/>
        </p:nvSpPr>
        <p:spPr>
          <a:xfrm>
            <a:off x="9222698" y="4993399"/>
            <a:ext cx="110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B891C"/>
                </a:solidFill>
              </a:rPr>
              <a:t>+17%</a:t>
            </a:r>
          </a:p>
        </p:txBody>
      </p:sp>
    </p:spTree>
    <p:extLst>
      <p:ext uri="{BB962C8B-B14F-4D97-AF65-F5344CB8AC3E}">
        <p14:creationId xmlns:p14="http://schemas.microsoft.com/office/powerpoint/2010/main" val="410937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F55B9F5-6381-4C40-9560-B7249E15547D}"/>
              </a:ext>
            </a:extLst>
          </p:cNvPr>
          <p:cNvSpPr txBox="1"/>
          <p:nvPr/>
        </p:nvSpPr>
        <p:spPr>
          <a:xfrm>
            <a:off x="745560" y="5875226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96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F85D23-4136-4C11-AD36-81616536E862}"/>
              </a:ext>
            </a:extLst>
          </p:cNvPr>
          <p:cNvSpPr/>
          <p:nvPr/>
        </p:nvSpPr>
        <p:spPr>
          <a:xfrm>
            <a:off x="2330823" y="225893"/>
            <a:ext cx="7530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0" i="0" u="none" strike="noStrike" kern="1200" cap="none" spc="0" normalizeH="0" baseline="0">
                <a:solidFill>
                  <a:srgbClr val="294E73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en-US" sz="2800" dirty="0">
                <a:solidFill>
                  <a:srgbClr val="294E73"/>
                </a:solidFill>
              </a:rPr>
              <a:t>Required experiential PBL program?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57220D3-9C93-0EDF-A50B-8CFEC497B9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1495605"/>
              </p:ext>
            </p:extLst>
          </p:nvPr>
        </p:nvGraphicFramePr>
        <p:xfrm>
          <a:off x="101869" y="2272041"/>
          <a:ext cx="4709974" cy="3139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B0E4126-0F07-3FF9-4671-B103763FF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800721"/>
              </p:ext>
            </p:extLst>
          </p:nvPr>
        </p:nvGraphicFramePr>
        <p:xfrm>
          <a:off x="4673533" y="1359954"/>
          <a:ext cx="6772907" cy="451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C41C3E9-05B5-266C-E568-A2C11FDD2C10}"/>
              </a:ext>
            </a:extLst>
          </p:cNvPr>
          <p:cNvSpPr txBox="1"/>
          <p:nvPr/>
        </p:nvSpPr>
        <p:spPr>
          <a:xfrm>
            <a:off x="9962776" y="2515922"/>
            <a:ext cx="18833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/>
                <a:solidFill>
                  <a:srgbClr val="EB891C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52%</a:t>
            </a:r>
          </a:p>
        </p:txBody>
      </p:sp>
    </p:spTree>
    <p:extLst>
      <p:ext uri="{BB962C8B-B14F-4D97-AF65-F5344CB8AC3E}">
        <p14:creationId xmlns:p14="http://schemas.microsoft.com/office/powerpoint/2010/main" val="1796031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D0398C1-3A9E-4B98-9CA0-29D86198FB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1346414"/>
              </p:ext>
            </p:extLst>
          </p:nvPr>
        </p:nvGraphicFramePr>
        <p:xfrm>
          <a:off x="337217" y="1533412"/>
          <a:ext cx="8086910" cy="4618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F55B9F5-6381-4C40-9560-B7249E15547D}"/>
              </a:ext>
            </a:extLst>
          </p:cNvPr>
          <p:cNvSpPr txBox="1"/>
          <p:nvPr/>
        </p:nvSpPr>
        <p:spPr>
          <a:xfrm>
            <a:off x="745560" y="5875226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101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F85D23-4136-4C11-AD36-81616536E862}"/>
              </a:ext>
            </a:extLst>
          </p:cNvPr>
          <p:cNvSpPr/>
          <p:nvPr/>
        </p:nvSpPr>
        <p:spPr>
          <a:xfrm>
            <a:off x="2330823" y="225893"/>
            <a:ext cx="7530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0" i="0" u="none" strike="noStrike" kern="1200" cap="none" spc="0" normalizeH="0" baseline="0">
                <a:solidFill>
                  <a:srgbClr val="294E73">
                    <a:lumMod val="65000"/>
                    <a:lumOff val="35000"/>
                  </a:srgbClr>
                </a:solidFill>
                <a:latin typeface="+mj-lt"/>
                <a:ea typeface="+mj-ea"/>
                <a:cs typeface="+mj-cs"/>
              </a:defRPr>
            </a:pPr>
            <a:r>
              <a:rPr lang="en-US" sz="2800" dirty="0">
                <a:solidFill>
                  <a:srgbClr val="294E73"/>
                </a:solidFill>
              </a:rPr>
              <a:t>Required experiential PBL program?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0EFC88-A2A6-6D6A-0DD7-A556DA5E5E0A}"/>
              </a:ext>
            </a:extLst>
          </p:cNvPr>
          <p:cNvSpPr/>
          <p:nvPr/>
        </p:nvSpPr>
        <p:spPr>
          <a:xfrm>
            <a:off x="8309207" y="2565545"/>
            <a:ext cx="324366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79%</a:t>
            </a:r>
            <a:endParaRPr lang="en-US" sz="200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000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Engineering programs </a:t>
            </a:r>
            <a:r>
              <a:rPr lang="en-US" sz="20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</a:t>
            </a:r>
            <a:r>
              <a:rPr lang="en-US" sz="2000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equiring PBL</a:t>
            </a:r>
            <a:endParaRPr lang="en-US" sz="3600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dirty="0">
                <a:ln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46% </a:t>
            </a:r>
          </a:p>
          <a:p>
            <a:pPr algn="ctr"/>
            <a:r>
              <a:rPr lang="en-US" sz="2000" dirty="0">
                <a:ln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Business programs requiring PBL</a:t>
            </a:r>
            <a:endParaRPr lang="en-US" sz="3600" cap="none" spc="0" dirty="0">
              <a:ln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90DC077E-0815-134C-C33A-DD527B8BFEEB}"/>
              </a:ext>
            </a:extLst>
          </p:cNvPr>
          <p:cNvSpPr/>
          <p:nvPr/>
        </p:nvSpPr>
        <p:spPr>
          <a:xfrm>
            <a:off x="11045699" y="2686776"/>
            <a:ext cx="423582" cy="450477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D4AA84CF-2BB9-B1E1-A330-CE1179D13107}"/>
              </a:ext>
            </a:extLst>
          </p:cNvPr>
          <p:cNvSpPr/>
          <p:nvPr/>
        </p:nvSpPr>
        <p:spPr>
          <a:xfrm rot="10800000">
            <a:off x="11086689" y="3903433"/>
            <a:ext cx="423582" cy="45047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038D46-CB8C-B5F1-DB4C-0CB8AC8071E4}"/>
              </a:ext>
            </a:extLst>
          </p:cNvPr>
          <p:cNvSpPr txBox="1"/>
          <p:nvPr/>
        </p:nvSpPr>
        <p:spPr>
          <a:xfrm>
            <a:off x="10259132" y="2317444"/>
            <a:ext cx="2502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Year over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92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5624343D-910A-1702-9870-8223A08579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1495575"/>
              </p:ext>
            </p:extLst>
          </p:nvPr>
        </p:nvGraphicFramePr>
        <p:xfrm>
          <a:off x="648124" y="1298882"/>
          <a:ext cx="6772907" cy="451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D1F3120-ECC6-4B8E-81EE-74F4B8517A90}"/>
              </a:ext>
            </a:extLst>
          </p:cNvPr>
          <p:cNvSpPr txBox="1"/>
          <p:nvPr/>
        </p:nvSpPr>
        <p:spPr>
          <a:xfrm>
            <a:off x="5203857" y="5282119"/>
            <a:ext cx="73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 = 96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AC71F2E-B2E6-4EE0-B1E7-BEBDD3227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364844"/>
              </p:ext>
            </p:extLst>
          </p:nvPr>
        </p:nvGraphicFramePr>
        <p:xfrm>
          <a:off x="7421031" y="2808015"/>
          <a:ext cx="3291840" cy="1947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84777009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8899667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521540427"/>
                    </a:ext>
                  </a:extLst>
                </a:gridCol>
              </a:tblGrid>
              <a:tr h="785206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Charging a Fee</a:t>
                      </a:r>
                    </a:p>
                    <a:p>
                      <a:pPr algn="ctr"/>
                      <a:r>
                        <a:rPr lang="en-US" dirty="0"/>
                        <a:t>Year to Year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7300693"/>
                  </a:ext>
                </a:extLst>
              </a:tr>
              <a:tr h="3627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2023*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75768170"/>
                  </a:ext>
                </a:extLst>
              </a:tr>
              <a:tr h="79611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5187545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1C4CEF9-D248-4C12-9835-8D9BF6984ADA}"/>
              </a:ext>
            </a:extLst>
          </p:cNvPr>
          <p:cNvSpPr/>
          <p:nvPr/>
        </p:nvSpPr>
        <p:spPr>
          <a:xfrm>
            <a:off x="3404658" y="246975"/>
            <a:ext cx="5382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srgbClr val="294E73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rgbClr val="294E73"/>
                </a:solidFill>
              </a:rPr>
              <a:t>Do you charge a project fee?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42D610-2A99-3064-4980-4BAD5BC1101A}"/>
              </a:ext>
            </a:extLst>
          </p:cNvPr>
          <p:cNvSpPr txBox="1"/>
          <p:nvPr/>
        </p:nvSpPr>
        <p:spPr>
          <a:xfrm>
            <a:off x="7421031" y="4755098"/>
            <a:ext cx="3291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dirty="0"/>
              <a:t>*Question changed to exclude only covering materials costs</a:t>
            </a:r>
          </a:p>
        </p:txBody>
      </p:sp>
    </p:spTree>
    <p:extLst>
      <p:ext uri="{BB962C8B-B14F-4D97-AF65-F5344CB8AC3E}">
        <p14:creationId xmlns:p14="http://schemas.microsoft.com/office/powerpoint/2010/main" val="2136440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94E73"/>
      </a:dk1>
      <a:lt1>
        <a:sysClr val="window" lastClr="FFFFFF"/>
      </a:lt1>
      <a:dk2>
        <a:srgbClr val="96BA65"/>
      </a:dk2>
      <a:lt2>
        <a:srgbClr val="96BA65"/>
      </a:lt2>
      <a:accent1>
        <a:srgbClr val="294E73"/>
      </a:accent1>
      <a:accent2>
        <a:srgbClr val="96BA65"/>
      </a:accent2>
      <a:accent3>
        <a:srgbClr val="A5A5A5"/>
      </a:accent3>
      <a:accent4>
        <a:srgbClr val="ED7D31"/>
      </a:accent4>
      <a:accent5>
        <a:srgbClr val="7030A0"/>
      </a:accent5>
      <a:accent6>
        <a:srgbClr val="70AD47"/>
      </a:accent6>
      <a:hlink>
        <a:srgbClr val="0563C1"/>
      </a:hlink>
      <a:folHlink>
        <a:srgbClr val="954F72"/>
      </a:folHlink>
    </a:clrScheme>
    <a:fontScheme name="EduSourced Theme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7359</TotalTime>
  <Words>936</Words>
  <Application>Microsoft Office PowerPoint</Application>
  <PresentationFormat>Widescreen</PresentationFormat>
  <Paragraphs>198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Gotham</vt:lpstr>
      <vt:lpstr>Liberation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Experiential Learning Annual Survey EduSourced</dc:title>
  <dc:creator>David Comisford</dc:creator>
  <cp:lastModifiedBy>David C</cp:lastModifiedBy>
  <cp:revision>290</cp:revision>
  <dcterms:created xsi:type="dcterms:W3CDTF">2019-06-18T21:11:24Z</dcterms:created>
  <dcterms:modified xsi:type="dcterms:W3CDTF">2024-04-12T17:53:56Z</dcterms:modified>
</cp:coreProperties>
</file>